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59" r:id="rId7"/>
    <p:sldId id="260" r:id="rId8"/>
    <p:sldId id="261" r:id="rId9"/>
    <p:sldId id="262" r:id="rId10"/>
    <p:sldId id="263" r:id="rId11"/>
    <p:sldId id="269" r:id="rId12"/>
    <p:sldId id="270" r:id="rId13"/>
    <p:sldId id="264" r:id="rId14"/>
    <p:sldId id="265" r:id="rId15"/>
    <p:sldId id="266" r:id="rId16"/>
    <p:sldId id="283" r:id="rId17"/>
    <p:sldId id="297" r:id="rId18"/>
    <p:sldId id="299" r:id="rId19"/>
    <p:sldId id="296" r:id="rId20"/>
    <p:sldId id="305" r:id="rId21"/>
    <p:sldId id="280" r:id="rId22"/>
    <p:sldId id="281" r:id="rId23"/>
    <p:sldId id="271" r:id="rId24"/>
    <p:sldId id="304" r:id="rId25"/>
    <p:sldId id="272" r:id="rId26"/>
    <p:sldId id="300" r:id="rId27"/>
    <p:sldId id="301" r:id="rId28"/>
    <p:sldId id="27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79" autoAdjust="0"/>
    <p:restoredTop sz="94660"/>
  </p:normalViewPr>
  <p:slideViewPr>
    <p:cSldViewPr snapToGrid="0">
      <p:cViewPr varScale="1">
        <p:scale>
          <a:sx n="74" d="100"/>
          <a:sy n="74" d="100"/>
        </p:scale>
        <p:origin x="58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EFDC2A-011A-4537-9D5B-A86713F5F876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D6D3116D-BCC0-4E21-992A-47E4CF083098}">
      <dgm:prSet phldrT="[Texte]"/>
      <dgm:spPr/>
      <dgm:t>
        <a:bodyPr/>
        <a:lstStyle/>
        <a:p>
          <a:r>
            <a:rPr lang="fr-FR" dirty="0" smtClean="0"/>
            <a:t>Recherche documentaire </a:t>
          </a:r>
          <a:endParaRPr lang="fr-FR" dirty="0"/>
        </a:p>
      </dgm:t>
    </dgm:pt>
    <dgm:pt modelId="{C854ECE6-2237-435F-B837-B5024996D5BA}" cxnId="{8CEA5D28-1FCA-4551-AE38-791072BE679C}" type="parTrans">
      <dgm:prSet/>
      <dgm:spPr/>
      <dgm:t>
        <a:bodyPr/>
        <a:lstStyle/>
        <a:p>
          <a:endParaRPr lang="fr-FR"/>
        </a:p>
      </dgm:t>
    </dgm:pt>
    <dgm:pt modelId="{6516A3A5-8295-4525-8FC6-AB6A9BAFCD11}" cxnId="{8CEA5D28-1FCA-4551-AE38-791072BE679C}" type="sibTrans">
      <dgm:prSet/>
      <dgm:spPr/>
      <dgm:t>
        <a:bodyPr/>
        <a:lstStyle/>
        <a:p>
          <a:endParaRPr lang="fr-FR" dirty="0"/>
        </a:p>
      </dgm:t>
    </dgm:pt>
    <dgm:pt modelId="{85D178E8-25F6-432F-B2C2-302D99A9FF60}">
      <dgm:prSet/>
      <dgm:spPr/>
      <dgm:t>
        <a:bodyPr/>
        <a:lstStyle/>
        <a:p>
          <a:r>
            <a:rPr lang="en-US" dirty="0" smtClean="0"/>
            <a:t>Modélisation UML </a:t>
          </a:r>
          <a:endParaRPr lang="fr-FR" dirty="0"/>
        </a:p>
      </dgm:t>
    </dgm:pt>
    <dgm:pt modelId="{6609C373-D8DE-451C-BC21-BE2DC64D0CED}" cxnId="{12EF297F-56DA-46E0-8975-903D9418715B}" type="parTrans">
      <dgm:prSet/>
      <dgm:spPr/>
      <dgm:t>
        <a:bodyPr/>
        <a:lstStyle/>
        <a:p>
          <a:endParaRPr lang="fr-FR"/>
        </a:p>
      </dgm:t>
    </dgm:pt>
    <dgm:pt modelId="{FB08294A-98D5-4732-8210-3D9F661FAAF7}" cxnId="{12EF297F-56DA-46E0-8975-903D9418715B}" type="sibTrans">
      <dgm:prSet/>
      <dgm:spPr/>
      <dgm:t>
        <a:bodyPr/>
        <a:lstStyle/>
        <a:p>
          <a:endParaRPr lang="fr-FR" dirty="0"/>
        </a:p>
      </dgm:t>
    </dgm:pt>
    <dgm:pt modelId="{DCD48142-E55C-4448-B403-188FC6A4B39C}">
      <dgm:prSet phldrT="[Texte]"/>
      <dgm:spPr/>
      <dgm:t>
        <a:bodyPr/>
        <a:lstStyle/>
        <a:p>
          <a:r>
            <a:rPr lang="fr-FR" dirty="0" smtClean="0"/>
            <a:t>Réalisation des </a:t>
          </a:r>
          <a:r>
            <a:rPr lang="en-US" dirty="0" smtClean="0"/>
            <a:t>interfaces graphiques</a:t>
          </a:r>
          <a:endParaRPr lang="fr-FR" dirty="0"/>
        </a:p>
      </dgm:t>
    </dgm:pt>
    <dgm:pt modelId="{08077B79-894A-4449-9E3C-5BCD9EDD6FDA}" cxnId="{697EAABE-56E6-4B19-BCB4-D62AA038F997}" type="sibTrans">
      <dgm:prSet/>
      <dgm:spPr/>
      <dgm:t>
        <a:bodyPr/>
        <a:lstStyle/>
        <a:p>
          <a:endParaRPr lang="fr-FR" dirty="0"/>
        </a:p>
      </dgm:t>
    </dgm:pt>
    <dgm:pt modelId="{2A029EA0-9B67-467A-9B91-0E9C5163AF60}" cxnId="{697EAABE-56E6-4B19-BCB4-D62AA038F997}" type="parTrans">
      <dgm:prSet/>
      <dgm:spPr/>
      <dgm:t>
        <a:bodyPr/>
        <a:lstStyle/>
        <a:p>
          <a:endParaRPr lang="fr-FR"/>
        </a:p>
      </dgm:t>
    </dgm:pt>
    <dgm:pt modelId="{BC1EF0E1-57E4-42C4-A38F-7AA8B3F381A4}">
      <dgm:prSet phldrT="[Texte]"/>
      <dgm:spPr/>
      <dgm:t>
        <a:bodyPr/>
        <a:lstStyle/>
        <a:p>
          <a:r>
            <a:rPr lang="en-US" dirty="0" smtClean="0"/>
            <a:t>Creation de base des </a:t>
          </a:r>
          <a:r>
            <a:rPr lang="fr-FR" noProof="0" dirty="0" smtClean="0"/>
            <a:t>données</a:t>
          </a:r>
          <a:r>
            <a:rPr lang="en-US" dirty="0" smtClean="0"/>
            <a:t> Oracle</a:t>
          </a:r>
          <a:endParaRPr lang="fr-FR" dirty="0"/>
        </a:p>
      </dgm:t>
    </dgm:pt>
    <dgm:pt modelId="{2E1B1799-72DF-436A-8501-791652CB1D94}" cxnId="{741AE53C-80BA-4930-8F1C-073611E8D340}" type="sibTrans">
      <dgm:prSet/>
      <dgm:spPr/>
      <dgm:t>
        <a:bodyPr/>
        <a:lstStyle/>
        <a:p>
          <a:endParaRPr lang="fr-FR" dirty="0"/>
        </a:p>
      </dgm:t>
    </dgm:pt>
    <dgm:pt modelId="{5E2523E1-EE8E-4957-8FD9-8E10A5104E09}" cxnId="{741AE53C-80BA-4930-8F1C-073611E8D340}" type="parTrans">
      <dgm:prSet/>
      <dgm:spPr/>
      <dgm:t>
        <a:bodyPr/>
        <a:lstStyle/>
        <a:p>
          <a:endParaRPr lang="fr-FR"/>
        </a:p>
      </dgm:t>
    </dgm:pt>
    <dgm:pt modelId="{AD1CE38A-4CB3-463A-9AFB-AB2B60DEC861}">
      <dgm:prSet phldrT="[Texte]"/>
      <dgm:spPr/>
      <dgm:t>
        <a:bodyPr/>
        <a:lstStyle/>
        <a:p>
          <a:r>
            <a:rPr lang="en-US" dirty="0" smtClean="0"/>
            <a:t>Conception MERISE</a:t>
          </a:r>
          <a:endParaRPr lang="fr-FR" dirty="0"/>
        </a:p>
      </dgm:t>
    </dgm:pt>
    <dgm:pt modelId="{0A87DB70-4B79-4EA0-A5E9-582FD571CAC5}" cxnId="{D095047F-3AAC-4F77-B4A1-F1FF24A61001}" type="sibTrans">
      <dgm:prSet/>
      <dgm:spPr/>
      <dgm:t>
        <a:bodyPr/>
        <a:lstStyle/>
        <a:p>
          <a:endParaRPr lang="fr-FR" dirty="0"/>
        </a:p>
      </dgm:t>
    </dgm:pt>
    <dgm:pt modelId="{20DAD166-EA49-451B-9C64-477BDB0F31B0}" cxnId="{D095047F-3AAC-4F77-B4A1-F1FF24A61001}" type="parTrans">
      <dgm:prSet/>
      <dgm:spPr/>
      <dgm:t>
        <a:bodyPr/>
        <a:lstStyle/>
        <a:p>
          <a:endParaRPr lang="fr-FR"/>
        </a:p>
      </dgm:t>
    </dgm:pt>
    <dgm:pt modelId="{6107C981-26F6-4737-8E0A-165837C19084}" type="pres">
      <dgm:prSet presAssocID="{00EFDC2A-011A-4537-9D5B-A86713F5F876}" presName="cycle" presStyleCnt="0">
        <dgm:presLayoutVars>
          <dgm:dir/>
          <dgm:resizeHandles val="exact"/>
        </dgm:presLayoutVars>
      </dgm:prSet>
      <dgm:spPr/>
    </dgm:pt>
    <dgm:pt modelId="{5D29F125-31C7-43B4-9909-D3C3289C2A70}" type="pres">
      <dgm:prSet presAssocID="{D6D3116D-BCC0-4E21-992A-47E4CF083098}" presName="node" presStyleLbl="node1" presStyleIdx="0" presStyleCnt="5" custRadScaleRad="252100" custRadScaleInc="-238900">
        <dgm:presLayoutVars>
          <dgm:bulletEnabled val="1"/>
        </dgm:presLayoutVars>
      </dgm:prSet>
      <dgm:spPr/>
    </dgm:pt>
    <dgm:pt modelId="{138F0D0F-556A-45FD-A90F-BF432AA3D991}" type="pres">
      <dgm:prSet presAssocID="{6516A3A5-8295-4525-8FC6-AB6A9BAFCD11}" presName="sibTrans" presStyleLbl="sibTrans2D1" presStyleIdx="0" presStyleCnt="5"/>
      <dgm:spPr/>
    </dgm:pt>
    <dgm:pt modelId="{60170C5C-0E19-4754-82F6-C800DCB88E60}" type="pres">
      <dgm:prSet presAssocID="{6516A3A5-8295-4525-8FC6-AB6A9BAFCD11}" presName="connectorText" presStyleLbl="sibTrans2D1" presStyleIdx="0" presStyleCnt="5"/>
      <dgm:spPr/>
    </dgm:pt>
    <dgm:pt modelId="{91E34000-FC2C-4AD6-96FD-E5AA2BBC2869}" type="pres">
      <dgm:prSet presAssocID="{85D178E8-25F6-432F-B2C2-302D99A9FF60}" presName="node" presStyleLbl="node1" presStyleIdx="1" presStyleCnt="5" custRadScaleRad="110080" custRadScaleInc="-42632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18BD9EC-031B-419B-8EA5-B4BCA9AA6D69}" type="pres">
      <dgm:prSet presAssocID="{FB08294A-98D5-4732-8210-3D9F661FAAF7}" presName="sibTrans" presStyleLbl="sibTrans2D1" presStyleIdx="1" presStyleCnt="5"/>
      <dgm:spPr/>
    </dgm:pt>
    <dgm:pt modelId="{C784A9EA-F8CF-4842-9CF3-2F26CE0AFC99}" type="pres">
      <dgm:prSet presAssocID="{FB08294A-98D5-4732-8210-3D9F661FAAF7}" presName="connectorText" presStyleLbl="sibTrans2D1" presStyleIdx="1" presStyleCnt="5"/>
      <dgm:spPr/>
    </dgm:pt>
    <dgm:pt modelId="{807B48D0-2440-4FD3-B6CE-BE4B14F8A4E4}" type="pres">
      <dgm:prSet presAssocID="{AD1CE38A-4CB3-463A-9AFB-AB2B60DEC861}" presName="node" presStyleLbl="node1" presStyleIdx="2" presStyleCnt="5" custRadScaleRad="17587" custRadScaleInc="-382918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F559EC4-EE5E-4800-AE97-9506F51E6CAB}" type="pres">
      <dgm:prSet presAssocID="{0A87DB70-4B79-4EA0-A5E9-582FD571CAC5}" presName="sibTrans" presStyleLbl="sibTrans2D1" presStyleIdx="2" presStyleCnt="5"/>
      <dgm:spPr/>
    </dgm:pt>
    <dgm:pt modelId="{D657DDA4-22C3-4D80-8171-90C74002822F}" type="pres">
      <dgm:prSet presAssocID="{0A87DB70-4B79-4EA0-A5E9-582FD571CAC5}" presName="connectorText" presStyleLbl="sibTrans2D1" presStyleIdx="2" presStyleCnt="5"/>
      <dgm:spPr/>
    </dgm:pt>
    <dgm:pt modelId="{41B88F58-F384-4A66-9604-7EBDCE9658C2}" type="pres">
      <dgm:prSet presAssocID="{BC1EF0E1-57E4-42C4-A38F-7AA8B3F381A4}" presName="node" presStyleLbl="node1" presStyleIdx="3" presStyleCnt="5" custRadScaleRad="112824" custRadScaleInc="-37000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68E9802-FB13-40BF-B248-6C309A0480A5}" type="pres">
      <dgm:prSet presAssocID="{2E1B1799-72DF-436A-8501-791652CB1D94}" presName="sibTrans" presStyleLbl="sibTrans2D1" presStyleIdx="3" presStyleCnt="5"/>
      <dgm:spPr/>
    </dgm:pt>
    <dgm:pt modelId="{EB0D3E91-0C7F-4D99-9847-08375747A9C1}" type="pres">
      <dgm:prSet presAssocID="{2E1B1799-72DF-436A-8501-791652CB1D94}" presName="connectorText" presStyleLbl="sibTrans2D1" presStyleIdx="3" presStyleCnt="5"/>
      <dgm:spPr/>
    </dgm:pt>
    <dgm:pt modelId="{74CF6086-B920-4546-90A3-432E29E58D6D}" type="pres">
      <dgm:prSet presAssocID="{DCD48142-E55C-4448-B403-188FC6A4B39C}" presName="node" presStyleLbl="node1" presStyleIdx="4" presStyleCnt="5" custRadScaleRad="251511" custRadScaleInc="439979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40DE236-B755-498D-AB77-082CDB064AA7}" type="pres">
      <dgm:prSet presAssocID="{08077B79-894A-4449-9E3C-5BCD9EDD6FDA}" presName="sibTrans" presStyleLbl="sibTrans2D1" presStyleIdx="4" presStyleCnt="5" custFlipVert="0" custFlipHor="1" custScaleX="5238" custScaleY="11189" custLinFactX="200000" custLinFactY="100000" custLinFactNeighborX="240209" custLinFactNeighborY="190227"/>
      <dgm:spPr/>
    </dgm:pt>
    <dgm:pt modelId="{782CEE1F-674F-47B0-8B37-BE227F3DDEEA}" type="pres">
      <dgm:prSet presAssocID="{08077B79-894A-4449-9E3C-5BCD9EDD6FDA}" presName="connectorText" presStyleLbl="sibTrans2D1" presStyleIdx="4" presStyleCnt="5"/>
      <dgm:spPr/>
    </dgm:pt>
  </dgm:ptLst>
  <dgm:cxnLst>
    <dgm:cxn modelId="{741AE53C-80BA-4930-8F1C-073611E8D340}" srcId="{00EFDC2A-011A-4537-9D5B-A86713F5F876}" destId="{BC1EF0E1-57E4-42C4-A38F-7AA8B3F381A4}" srcOrd="3" destOrd="0" parTransId="{5E2523E1-EE8E-4957-8FD9-8E10A5104E09}" sibTransId="{2E1B1799-72DF-436A-8501-791652CB1D94}"/>
    <dgm:cxn modelId="{E50B8B1B-57BB-4EB1-B9E2-A3C0B8FF0ECB}" type="presOf" srcId="{08077B79-894A-4449-9E3C-5BCD9EDD6FDA}" destId="{782CEE1F-674F-47B0-8B37-BE227F3DDEEA}" srcOrd="1" destOrd="0" presId="urn:microsoft.com/office/officeart/2005/8/layout/cycle2"/>
    <dgm:cxn modelId="{E5E7D967-B628-433E-B93F-4A8CFB6E121D}" type="presOf" srcId="{2E1B1799-72DF-436A-8501-791652CB1D94}" destId="{D68E9802-FB13-40BF-B248-6C309A0480A5}" srcOrd="0" destOrd="0" presId="urn:microsoft.com/office/officeart/2005/8/layout/cycle2"/>
    <dgm:cxn modelId="{8CEA5D28-1FCA-4551-AE38-791072BE679C}" srcId="{00EFDC2A-011A-4537-9D5B-A86713F5F876}" destId="{D6D3116D-BCC0-4E21-992A-47E4CF083098}" srcOrd="0" destOrd="0" parTransId="{C854ECE6-2237-435F-B837-B5024996D5BA}" sibTransId="{6516A3A5-8295-4525-8FC6-AB6A9BAFCD11}"/>
    <dgm:cxn modelId="{64FCA2F4-4F7F-4421-A756-F49C41A50E54}" type="presOf" srcId="{FB08294A-98D5-4732-8210-3D9F661FAAF7}" destId="{C784A9EA-F8CF-4842-9CF3-2F26CE0AFC99}" srcOrd="1" destOrd="0" presId="urn:microsoft.com/office/officeart/2005/8/layout/cycle2"/>
    <dgm:cxn modelId="{697EAABE-56E6-4B19-BCB4-D62AA038F997}" srcId="{00EFDC2A-011A-4537-9D5B-A86713F5F876}" destId="{DCD48142-E55C-4448-B403-188FC6A4B39C}" srcOrd="4" destOrd="0" parTransId="{2A029EA0-9B67-467A-9B91-0E9C5163AF60}" sibTransId="{08077B79-894A-4449-9E3C-5BCD9EDD6FDA}"/>
    <dgm:cxn modelId="{32FFB9BA-2FB0-42FF-9022-975AB2BFE8AE}" type="presOf" srcId="{D6D3116D-BCC0-4E21-992A-47E4CF083098}" destId="{5D29F125-31C7-43B4-9909-D3C3289C2A70}" srcOrd="0" destOrd="0" presId="urn:microsoft.com/office/officeart/2005/8/layout/cycle2"/>
    <dgm:cxn modelId="{BA392992-F378-491E-B0F2-44E9E8FD86E8}" type="presOf" srcId="{08077B79-894A-4449-9E3C-5BCD9EDD6FDA}" destId="{A40DE236-B755-498D-AB77-082CDB064AA7}" srcOrd="0" destOrd="0" presId="urn:microsoft.com/office/officeart/2005/8/layout/cycle2"/>
    <dgm:cxn modelId="{1C1FB055-453E-42AD-834E-9F04C82D7AC0}" type="presOf" srcId="{6516A3A5-8295-4525-8FC6-AB6A9BAFCD11}" destId="{60170C5C-0E19-4754-82F6-C800DCB88E60}" srcOrd="1" destOrd="0" presId="urn:microsoft.com/office/officeart/2005/8/layout/cycle2"/>
    <dgm:cxn modelId="{0F0DFC9E-FFD7-4930-85D4-5EC7EB0763E0}" type="presOf" srcId="{2E1B1799-72DF-436A-8501-791652CB1D94}" destId="{EB0D3E91-0C7F-4D99-9847-08375747A9C1}" srcOrd="1" destOrd="0" presId="urn:microsoft.com/office/officeart/2005/8/layout/cycle2"/>
    <dgm:cxn modelId="{10D0D095-5359-4E5F-9C07-5EA01C21F5A1}" type="presOf" srcId="{AD1CE38A-4CB3-463A-9AFB-AB2B60DEC861}" destId="{807B48D0-2440-4FD3-B6CE-BE4B14F8A4E4}" srcOrd="0" destOrd="0" presId="urn:microsoft.com/office/officeart/2005/8/layout/cycle2"/>
    <dgm:cxn modelId="{A2BA9ED7-AF9E-49CF-AA04-FAD9C75E5875}" type="presOf" srcId="{FB08294A-98D5-4732-8210-3D9F661FAAF7}" destId="{318BD9EC-031B-419B-8EA5-B4BCA9AA6D69}" srcOrd="0" destOrd="0" presId="urn:microsoft.com/office/officeart/2005/8/layout/cycle2"/>
    <dgm:cxn modelId="{03EA4BAB-6A1F-4C1F-BB0F-E89FB3E03862}" type="presOf" srcId="{DCD48142-E55C-4448-B403-188FC6A4B39C}" destId="{74CF6086-B920-4546-90A3-432E29E58D6D}" srcOrd="0" destOrd="0" presId="urn:microsoft.com/office/officeart/2005/8/layout/cycle2"/>
    <dgm:cxn modelId="{A0EBE903-20C6-4935-A9D3-7685C39F43F1}" type="presOf" srcId="{BC1EF0E1-57E4-42C4-A38F-7AA8B3F381A4}" destId="{41B88F58-F384-4A66-9604-7EBDCE9658C2}" srcOrd="0" destOrd="0" presId="urn:microsoft.com/office/officeart/2005/8/layout/cycle2"/>
    <dgm:cxn modelId="{6AE3E320-D24D-4E90-A691-2D84B5B6776B}" type="presOf" srcId="{0A87DB70-4B79-4EA0-A5E9-582FD571CAC5}" destId="{1F559EC4-EE5E-4800-AE97-9506F51E6CAB}" srcOrd="0" destOrd="0" presId="urn:microsoft.com/office/officeart/2005/8/layout/cycle2"/>
    <dgm:cxn modelId="{D095047F-3AAC-4F77-B4A1-F1FF24A61001}" srcId="{00EFDC2A-011A-4537-9D5B-A86713F5F876}" destId="{AD1CE38A-4CB3-463A-9AFB-AB2B60DEC861}" srcOrd="2" destOrd="0" parTransId="{20DAD166-EA49-451B-9C64-477BDB0F31B0}" sibTransId="{0A87DB70-4B79-4EA0-A5E9-582FD571CAC5}"/>
    <dgm:cxn modelId="{3FF334BE-19F2-4D9D-80D1-E5C3FBCC7FB4}" type="presOf" srcId="{6516A3A5-8295-4525-8FC6-AB6A9BAFCD11}" destId="{138F0D0F-556A-45FD-A90F-BF432AA3D991}" srcOrd="0" destOrd="0" presId="urn:microsoft.com/office/officeart/2005/8/layout/cycle2"/>
    <dgm:cxn modelId="{8DAD0956-BCDF-4758-808F-8212A588A098}" type="presOf" srcId="{0A87DB70-4B79-4EA0-A5E9-582FD571CAC5}" destId="{D657DDA4-22C3-4D80-8171-90C74002822F}" srcOrd="1" destOrd="0" presId="urn:microsoft.com/office/officeart/2005/8/layout/cycle2"/>
    <dgm:cxn modelId="{0B8E97EC-A244-46E1-B811-3E1E610FA18F}" type="presOf" srcId="{85D178E8-25F6-432F-B2C2-302D99A9FF60}" destId="{91E34000-FC2C-4AD6-96FD-E5AA2BBC2869}" srcOrd="0" destOrd="0" presId="urn:microsoft.com/office/officeart/2005/8/layout/cycle2"/>
    <dgm:cxn modelId="{12EF297F-56DA-46E0-8975-903D9418715B}" srcId="{00EFDC2A-011A-4537-9D5B-A86713F5F876}" destId="{85D178E8-25F6-432F-B2C2-302D99A9FF60}" srcOrd="1" destOrd="0" parTransId="{6609C373-D8DE-451C-BC21-BE2DC64D0CED}" sibTransId="{FB08294A-98D5-4732-8210-3D9F661FAAF7}"/>
    <dgm:cxn modelId="{C62F9837-CD88-4917-9CDE-2DFEAE79D037}" type="presOf" srcId="{00EFDC2A-011A-4537-9D5B-A86713F5F876}" destId="{6107C981-26F6-4737-8E0A-165837C19084}" srcOrd="0" destOrd="0" presId="urn:microsoft.com/office/officeart/2005/8/layout/cycle2"/>
    <dgm:cxn modelId="{0FA95F25-A042-4240-B0E1-17016DFC3427}" type="presParOf" srcId="{6107C981-26F6-4737-8E0A-165837C19084}" destId="{5D29F125-31C7-43B4-9909-D3C3289C2A70}" srcOrd="0" destOrd="0" presId="urn:microsoft.com/office/officeart/2005/8/layout/cycle2"/>
    <dgm:cxn modelId="{1C299DBB-7479-4DD0-AF4D-50CF4865FA0A}" type="presParOf" srcId="{6107C981-26F6-4737-8E0A-165837C19084}" destId="{138F0D0F-556A-45FD-A90F-BF432AA3D991}" srcOrd="1" destOrd="0" presId="urn:microsoft.com/office/officeart/2005/8/layout/cycle2"/>
    <dgm:cxn modelId="{8DFC9F24-35DA-4397-B657-23FB8E8711E8}" type="presParOf" srcId="{138F0D0F-556A-45FD-A90F-BF432AA3D991}" destId="{60170C5C-0E19-4754-82F6-C800DCB88E60}" srcOrd="0" destOrd="0" presId="urn:microsoft.com/office/officeart/2005/8/layout/cycle2"/>
    <dgm:cxn modelId="{C70837DE-5B30-476E-B015-9E378622A964}" type="presParOf" srcId="{6107C981-26F6-4737-8E0A-165837C19084}" destId="{91E34000-FC2C-4AD6-96FD-E5AA2BBC2869}" srcOrd="2" destOrd="0" presId="urn:microsoft.com/office/officeart/2005/8/layout/cycle2"/>
    <dgm:cxn modelId="{F7457044-86ED-417F-885F-1AEF563B5C62}" type="presParOf" srcId="{6107C981-26F6-4737-8E0A-165837C19084}" destId="{318BD9EC-031B-419B-8EA5-B4BCA9AA6D69}" srcOrd="3" destOrd="0" presId="urn:microsoft.com/office/officeart/2005/8/layout/cycle2"/>
    <dgm:cxn modelId="{3DD17D55-C2CA-44D7-8F73-8F701D2F79F7}" type="presParOf" srcId="{318BD9EC-031B-419B-8EA5-B4BCA9AA6D69}" destId="{C784A9EA-F8CF-4842-9CF3-2F26CE0AFC99}" srcOrd="0" destOrd="0" presId="urn:microsoft.com/office/officeart/2005/8/layout/cycle2"/>
    <dgm:cxn modelId="{1F40139D-7BF9-4944-9AC0-9D632FD40ACB}" type="presParOf" srcId="{6107C981-26F6-4737-8E0A-165837C19084}" destId="{807B48D0-2440-4FD3-B6CE-BE4B14F8A4E4}" srcOrd="4" destOrd="0" presId="urn:microsoft.com/office/officeart/2005/8/layout/cycle2"/>
    <dgm:cxn modelId="{452B3CDA-1F20-49B0-A381-F26D8EA29AE8}" type="presParOf" srcId="{6107C981-26F6-4737-8E0A-165837C19084}" destId="{1F559EC4-EE5E-4800-AE97-9506F51E6CAB}" srcOrd="5" destOrd="0" presId="urn:microsoft.com/office/officeart/2005/8/layout/cycle2"/>
    <dgm:cxn modelId="{7FA76AFC-DD52-4817-8E42-6DE7C753744F}" type="presParOf" srcId="{1F559EC4-EE5E-4800-AE97-9506F51E6CAB}" destId="{D657DDA4-22C3-4D80-8171-90C74002822F}" srcOrd="0" destOrd="0" presId="urn:microsoft.com/office/officeart/2005/8/layout/cycle2"/>
    <dgm:cxn modelId="{59F4FCDC-42D9-4DA1-AC24-D62505621EE9}" type="presParOf" srcId="{6107C981-26F6-4737-8E0A-165837C19084}" destId="{41B88F58-F384-4A66-9604-7EBDCE9658C2}" srcOrd="6" destOrd="0" presId="urn:microsoft.com/office/officeart/2005/8/layout/cycle2"/>
    <dgm:cxn modelId="{AEA5DD94-6D87-4252-9122-BC5C4035B259}" type="presParOf" srcId="{6107C981-26F6-4737-8E0A-165837C19084}" destId="{D68E9802-FB13-40BF-B248-6C309A0480A5}" srcOrd="7" destOrd="0" presId="urn:microsoft.com/office/officeart/2005/8/layout/cycle2"/>
    <dgm:cxn modelId="{7A8DD217-99ED-4A74-92C9-ED9629821238}" type="presParOf" srcId="{D68E9802-FB13-40BF-B248-6C309A0480A5}" destId="{EB0D3E91-0C7F-4D99-9847-08375747A9C1}" srcOrd="0" destOrd="0" presId="urn:microsoft.com/office/officeart/2005/8/layout/cycle2"/>
    <dgm:cxn modelId="{010392A7-4A96-42F7-A1A9-8A891ABB7AA9}" type="presParOf" srcId="{6107C981-26F6-4737-8E0A-165837C19084}" destId="{74CF6086-B920-4546-90A3-432E29E58D6D}" srcOrd="8" destOrd="0" presId="urn:microsoft.com/office/officeart/2005/8/layout/cycle2"/>
    <dgm:cxn modelId="{37F33DD7-E536-4914-BB87-5F345420B630}" type="presParOf" srcId="{6107C981-26F6-4737-8E0A-165837C19084}" destId="{A40DE236-B755-498D-AB77-082CDB064AA7}" srcOrd="9" destOrd="0" presId="urn:microsoft.com/office/officeart/2005/8/layout/cycle2"/>
    <dgm:cxn modelId="{BFF8761F-6A59-480F-A896-B97ABE66D3FB}" type="presParOf" srcId="{A40DE236-B755-498D-AB77-082CDB064AA7}" destId="{782CEE1F-674F-47B0-8B37-BE227F3DDEEA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29F125-31C7-43B4-9909-D3C3289C2A70}">
      <dsp:nvSpPr>
        <dsp:cNvPr id="0" name=""/>
        <dsp:cNvSpPr/>
      </dsp:nvSpPr>
      <dsp:spPr>
        <a:xfrm>
          <a:off x="0" y="1868018"/>
          <a:ext cx="1773335" cy="1773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/>
            <a:t>Recherche documentaire </a:t>
          </a:r>
          <a:endParaRPr lang="fr-FR" sz="1300" kern="1200" dirty="0"/>
        </a:p>
      </dsp:txBody>
      <dsp:txXfrm>
        <a:off x="259699" y="2127717"/>
        <a:ext cx="1253937" cy="1253937"/>
      </dsp:txXfrm>
    </dsp:sp>
    <dsp:sp modelId="{138F0D0F-556A-45FD-A90F-BF432AA3D991}">
      <dsp:nvSpPr>
        <dsp:cNvPr id="0" name=""/>
        <dsp:cNvSpPr/>
      </dsp:nvSpPr>
      <dsp:spPr>
        <a:xfrm rot="41627">
          <a:off x="1897754" y="2469495"/>
          <a:ext cx="299941" cy="598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100" kern="1200" dirty="0"/>
        </a:p>
      </dsp:txBody>
      <dsp:txXfrm>
        <a:off x="1897757" y="2588650"/>
        <a:ext cx="209959" cy="359100"/>
      </dsp:txXfrm>
    </dsp:sp>
    <dsp:sp modelId="{91E34000-FC2C-4AD6-96FD-E5AA2BBC2869}">
      <dsp:nvSpPr>
        <dsp:cNvPr id="0" name=""/>
        <dsp:cNvSpPr/>
      </dsp:nvSpPr>
      <dsp:spPr>
        <a:xfrm>
          <a:off x="2339091" y="1896343"/>
          <a:ext cx="1773335" cy="1773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Modélisation UML </a:t>
          </a:r>
          <a:endParaRPr lang="fr-FR" sz="1300" kern="1200" dirty="0"/>
        </a:p>
      </dsp:txBody>
      <dsp:txXfrm>
        <a:off x="2598790" y="2156042"/>
        <a:ext cx="1253937" cy="1253937"/>
      </dsp:txXfrm>
    </dsp:sp>
    <dsp:sp modelId="{318BD9EC-031B-419B-8EA5-B4BCA9AA6D69}">
      <dsp:nvSpPr>
        <dsp:cNvPr id="0" name=""/>
        <dsp:cNvSpPr/>
      </dsp:nvSpPr>
      <dsp:spPr>
        <a:xfrm rot="21563751">
          <a:off x="4274320" y="2470646"/>
          <a:ext cx="390183" cy="598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100" kern="1200" dirty="0"/>
        </a:p>
      </dsp:txBody>
      <dsp:txXfrm>
        <a:off x="4274323" y="2590963"/>
        <a:ext cx="273128" cy="359100"/>
      </dsp:txXfrm>
    </dsp:sp>
    <dsp:sp modelId="{807B48D0-2440-4FD3-B6CE-BE4B14F8A4E4}">
      <dsp:nvSpPr>
        <dsp:cNvPr id="0" name=""/>
        <dsp:cNvSpPr/>
      </dsp:nvSpPr>
      <dsp:spPr>
        <a:xfrm>
          <a:off x="4848482" y="1869881"/>
          <a:ext cx="1773335" cy="1773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Conception MERISE</a:t>
          </a:r>
          <a:endParaRPr lang="fr-FR" sz="1300" kern="1200" dirty="0"/>
        </a:p>
      </dsp:txBody>
      <dsp:txXfrm>
        <a:off x="5108181" y="2129580"/>
        <a:ext cx="1253937" cy="1253937"/>
      </dsp:txXfrm>
    </dsp:sp>
    <dsp:sp modelId="{1F559EC4-EE5E-4800-AE97-9506F51E6CAB}">
      <dsp:nvSpPr>
        <dsp:cNvPr id="0" name=""/>
        <dsp:cNvSpPr/>
      </dsp:nvSpPr>
      <dsp:spPr>
        <a:xfrm rot="104378">
          <a:off x="6779954" y="2494837"/>
          <a:ext cx="382339" cy="598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100" kern="1200" dirty="0"/>
        </a:p>
      </dsp:txBody>
      <dsp:txXfrm>
        <a:off x="6779980" y="2612796"/>
        <a:ext cx="267637" cy="359100"/>
      </dsp:txXfrm>
    </dsp:sp>
    <dsp:sp modelId="{41B88F58-F384-4A66-9604-7EBDCE9658C2}">
      <dsp:nvSpPr>
        <dsp:cNvPr id="0" name=""/>
        <dsp:cNvSpPr/>
      </dsp:nvSpPr>
      <dsp:spPr>
        <a:xfrm>
          <a:off x="7342062" y="1945615"/>
          <a:ext cx="1773335" cy="1773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Creation de base des </a:t>
          </a:r>
          <a:r>
            <a:rPr lang="fr-FR" sz="1300" kern="1200" noProof="0" dirty="0" smtClean="0"/>
            <a:t>données</a:t>
          </a:r>
          <a:r>
            <a:rPr lang="en-US" sz="1300" kern="1200" dirty="0" smtClean="0"/>
            <a:t> Oracle</a:t>
          </a:r>
          <a:endParaRPr lang="fr-FR" sz="1300" kern="1200" dirty="0"/>
        </a:p>
      </dsp:txBody>
      <dsp:txXfrm>
        <a:off x="7601761" y="2205314"/>
        <a:ext cx="1253937" cy="1253937"/>
      </dsp:txXfrm>
    </dsp:sp>
    <dsp:sp modelId="{D68E9802-FB13-40BF-B248-6C309A0480A5}">
      <dsp:nvSpPr>
        <dsp:cNvPr id="0" name=""/>
        <dsp:cNvSpPr/>
      </dsp:nvSpPr>
      <dsp:spPr>
        <a:xfrm rot="21542268">
          <a:off x="9224471" y="2514099"/>
          <a:ext cx="263150" cy="598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100" kern="1200" dirty="0"/>
        </a:p>
      </dsp:txBody>
      <dsp:txXfrm>
        <a:off x="9224477" y="2634462"/>
        <a:ext cx="184205" cy="359100"/>
      </dsp:txXfrm>
    </dsp:sp>
    <dsp:sp modelId="{74CF6086-B920-4546-90A3-432E29E58D6D}">
      <dsp:nvSpPr>
        <dsp:cNvPr id="0" name=""/>
        <dsp:cNvSpPr/>
      </dsp:nvSpPr>
      <dsp:spPr>
        <a:xfrm>
          <a:off x="9611587" y="1907499"/>
          <a:ext cx="1773335" cy="1773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/>
            <a:t>Réalisation des </a:t>
          </a:r>
          <a:r>
            <a:rPr lang="en-US" sz="1300" kern="1200" dirty="0" smtClean="0"/>
            <a:t>interfaces graphiques</a:t>
          </a:r>
          <a:endParaRPr lang="fr-FR" sz="1300" kern="1200" dirty="0"/>
        </a:p>
      </dsp:txBody>
      <dsp:txXfrm>
        <a:off x="9871286" y="2167198"/>
        <a:ext cx="1253937" cy="1253937"/>
      </dsp:txXfrm>
    </dsp:sp>
    <dsp:sp modelId="{A40DE236-B755-498D-AB77-082CDB064AA7}">
      <dsp:nvSpPr>
        <dsp:cNvPr id="0" name=""/>
        <dsp:cNvSpPr/>
      </dsp:nvSpPr>
      <dsp:spPr>
        <a:xfrm rot="10785879" flipH="1">
          <a:off x="11276121" y="4478436"/>
          <a:ext cx="217603" cy="669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500" kern="1200" dirty="0"/>
        </a:p>
      </dsp:txBody>
      <dsp:txXfrm rot="10800000">
        <a:off x="11276121" y="4491870"/>
        <a:ext cx="197513" cy="401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Diapositive de titre"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2AED8E5B-0D98-4FE1-9B26-D1041E3A89F9}" type="datetimeFigureOut">
              <a:rPr lang="en-US" dirty="0"/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5500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  <a:endParaRPr lang="fr-FR" smtClean="0"/>
          </a:p>
          <a:p>
            <a:pPr lvl="1"/>
            <a:r>
              <a:rPr lang="fr-FR" smtClean="0"/>
              <a:t>Deuxième niveau</a:t>
            </a:r>
            <a:endParaRPr lang="fr-FR" smtClean="0"/>
          </a:p>
          <a:p>
            <a:pPr lvl="2"/>
            <a:r>
              <a:rPr lang="fr-FR" smtClean="0"/>
              <a:t>Troisième niveau</a:t>
            </a:r>
            <a:endParaRPr lang="fr-FR" smtClean="0"/>
          </a:p>
          <a:p>
            <a:pPr lvl="3"/>
            <a:r>
              <a:rPr lang="fr-FR" smtClean="0"/>
              <a:t>Quatrième niveau</a:t>
            </a:r>
            <a:endParaRPr lang="fr-FR" smtClean="0"/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9CD-DA3A-463F-AFEF-A68838A6859B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  <a:endParaRPr lang="fr-FR" smtClean="0"/>
          </a:p>
          <a:p>
            <a:pPr lvl="1"/>
            <a:r>
              <a:rPr lang="fr-FR" smtClean="0"/>
              <a:t>Deuxième niveau</a:t>
            </a:r>
            <a:endParaRPr lang="fr-FR" smtClean="0"/>
          </a:p>
          <a:p>
            <a:pPr lvl="2"/>
            <a:r>
              <a:rPr lang="fr-FR" smtClean="0"/>
              <a:t>Troisième niveau</a:t>
            </a:r>
            <a:endParaRPr lang="fr-FR" smtClean="0"/>
          </a:p>
          <a:p>
            <a:pPr lvl="3"/>
            <a:r>
              <a:rPr lang="fr-FR" smtClean="0"/>
              <a:t>Quatrième niveau</a:t>
            </a:r>
            <a:endParaRPr lang="fr-FR" smtClean="0"/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2A925-E007-46C2-84AB-35EE10DCAD39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  <a:endParaRPr lang="fr-FR" smtClean="0"/>
          </a:p>
          <a:p>
            <a:pPr lvl="1"/>
            <a:r>
              <a:rPr lang="fr-FR" smtClean="0"/>
              <a:t>Deuxième niveau</a:t>
            </a:r>
            <a:endParaRPr lang="fr-FR" smtClean="0"/>
          </a:p>
          <a:p>
            <a:pPr lvl="2"/>
            <a:r>
              <a:rPr lang="fr-FR" smtClean="0"/>
              <a:t>Troisième niveau</a:t>
            </a:r>
            <a:endParaRPr lang="fr-FR" smtClean="0"/>
          </a:p>
          <a:p>
            <a:pPr lvl="3"/>
            <a:r>
              <a:rPr lang="fr-FR" smtClean="0"/>
              <a:t>Quatrième niveau</a:t>
            </a:r>
            <a:endParaRPr lang="fr-FR" smtClean="0"/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C2DCB-466C-4061-8D51-D3254DD77FA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Titre de section">
    <p:bg>
      <p:bgPr>
        <a:gradFill flip="none" rotWithShape="1">
          <a:gsLst>
            <a:gs pos="0">
              <a:schemeClr val="bg2">
                <a:tint val="80000"/>
                <a:shade val="100000"/>
                <a:satMod val="300000"/>
              </a:schemeClr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345" algn="l"/>
              </a:tabLst>
              <a:defRPr sz="1600">
                <a:solidFill>
                  <a:schemeClr val="bg2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642357F-39F6-401C-9FF8-3072724998F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7024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2080"/>
            <a:ext cx="2112264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  <a:p>
            <a:pPr lvl="1"/>
            <a:r>
              <a:rPr lang="fr-FR" smtClean="0"/>
              <a:t>Deuxième niveau</a:t>
            </a:r>
            <a:endParaRPr lang="fr-FR" smtClean="0"/>
          </a:p>
          <a:p>
            <a:pPr lvl="2"/>
            <a:r>
              <a:rPr lang="fr-FR" smtClean="0"/>
              <a:t>Troisième niveau</a:t>
            </a:r>
            <a:endParaRPr lang="fr-FR" smtClean="0"/>
          </a:p>
          <a:p>
            <a:pPr lvl="3"/>
            <a:r>
              <a:rPr lang="fr-FR" smtClean="0"/>
              <a:t>Quatrième niveau</a:t>
            </a:r>
            <a:endParaRPr lang="fr-FR" smtClean="0"/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  <a:p>
            <a:pPr lvl="1"/>
            <a:r>
              <a:rPr lang="fr-FR" smtClean="0"/>
              <a:t>Deuxième niveau</a:t>
            </a:r>
            <a:endParaRPr lang="fr-FR" smtClean="0"/>
          </a:p>
          <a:p>
            <a:pPr lvl="2"/>
            <a:r>
              <a:rPr lang="fr-FR" smtClean="0"/>
              <a:t>Troisième niveau</a:t>
            </a:r>
            <a:endParaRPr lang="fr-FR" smtClean="0"/>
          </a:p>
          <a:p>
            <a:pPr lvl="3"/>
            <a:r>
              <a:rPr lang="fr-FR" smtClean="0"/>
              <a:t>Quatrième niveau</a:t>
            </a:r>
            <a:endParaRPr lang="fr-FR" smtClean="0"/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B09B-D413-414E-B13F-B1984CD8FF65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  <a:p>
            <a:pPr lvl="1"/>
            <a:r>
              <a:rPr lang="fr-FR" smtClean="0"/>
              <a:t>Deuxième niveau</a:t>
            </a:r>
            <a:endParaRPr lang="fr-FR" smtClean="0"/>
          </a:p>
          <a:p>
            <a:pPr lvl="2"/>
            <a:r>
              <a:rPr lang="fr-FR" smtClean="0"/>
              <a:t>Troisième niveau</a:t>
            </a:r>
            <a:endParaRPr lang="fr-FR" smtClean="0"/>
          </a:p>
          <a:p>
            <a:pPr lvl="3"/>
            <a:r>
              <a:rPr lang="fr-FR" smtClean="0"/>
              <a:t>Quatrième niveau</a:t>
            </a:r>
            <a:endParaRPr lang="fr-FR" smtClean="0"/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  <a:p>
            <a:pPr lvl="1"/>
            <a:r>
              <a:rPr lang="fr-FR" smtClean="0"/>
              <a:t>Deuxième niveau</a:t>
            </a:r>
            <a:endParaRPr lang="fr-FR" smtClean="0"/>
          </a:p>
          <a:p>
            <a:pPr lvl="2"/>
            <a:r>
              <a:rPr lang="fr-FR" smtClean="0"/>
              <a:t>Troisième niveau</a:t>
            </a:r>
            <a:endParaRPr lang="fr-FR" smtClean="0"/>
          </a:p>
          <a:p>
            <a:pPr lvl="3"/>
            <a:r>
              <a:rPr lang="fr-FR" smtClean="0"/>
              <a:t>Quatrième niveau</a:t>
            </a:r>
            <a:endParaRPr lang="fr-FR" smtClean="0"/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F992-55E7-4B2D-A6F1-8C9243CBFE1B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98110-BAA6-4256-A2E5-BB66A47D2616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03892-3343-4E4E-B81B-70A099359AD2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  <a:p>
            <a:pPr lvl="1"/>
            <a:r>
              <a:rPr lang="fr-FR" smtClean="0"/>
              <a:t>Deuxième niveau</a:t>
            </a:r>
            <a:endParaRPr lang="fr-FR" smtClean="0"/>
          </a:p>
          <a:p>
            <a:pPr lvl="2"/>
            <a:r>
              <a:rPr lang="fr-FR" smtClean="0"/>
              <a:t>Troisième niveau</a:t>
            </a:r>
            <a:endParaRPr lang="fr-FR" smtClean="0"/>
          </a:p>
          <a:p>
            <a:pPr lvl="3"/>
            <a:r>
              <a:rPr lang="fr-FR" smtClean="0"/>
              <a:t>Quatrième niveau</a:t>
            </a:r>
            <a:endParaRPr lang="fr-FR" smtClean="0"/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32F85-D33A-46AF-9088-5A7400C1018E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rgbClr val="969696"/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dirty="0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  <a:endParaRPr lang="fr-FR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3EB3A624-F501-46A9-B8CA-4949E24E27C8}" type="datetimeFigureOut">
              <a:rPr lang="en-US" dirty="0"/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en-US" sz="10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  <a:endParaRPr lang="fr-FR" smtClean="0"/>
          </a:p>
          <a:p>
            <a:pPr lvl="1"/>
            <a:r>
              <a:rPr lang="fr-FR" smtClean="0"/>
              <a:t>Deuxième niveau</a:t>
            </a:r>
            <a:endParaRPr lang="fr-FR" smtClean="0"/>
          </a:p>
          <a:p>
            <a:pPr lvl="2"/>
            <a:r>
              <a:rPr lang="fr-FR" smtClean="0"/>
              <a:t>Troisième niveau</a:t>
            </a:r>
            <a:endParaRPr lang="fr-FR" smtClean="0"/>
          </a:p>
          <a:p>
            <a:pPr lvl="3"/>
            <a:r>
              <a:rPr lang="fr-FR" smtClean="0"/>
              <a:t>Quatrième niveau</a:t>
            </a:r>
            <a:endParaRPr lang="fr-FR" smtClean="0"/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9464" y="6214535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0C4D3C1-679D-44D8-8A9C-D402CE4EF569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214535"/>
            <a:ext cx="521208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14667" y="6214535"/>
            <a:ext cx="146304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2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27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9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microsoft.com/office/2007/relationships/media" Target="file:///C:\Users\ASUS\Videos\Captures\ADMIN%20ITERFACE.mp4" TargetMode="External"/><Relationship Id="rId1" Type="http://schemas.openxmlformats.org/officeDocument/2006/relationships/video" Target="file:///C:\Users\ASUS\Videos\Captures\ADMIN%20ITERFACE.mp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png"/><Relationship Id="rId2" Type="http://schemas.microsoft.com/office/2007/relationships/media" Target="file:///C:\Users\ASUS\Videos\Captures\USER%20INTERFACE.mp4" TargetMode="External"/><Relationship Id="rId1" Type="http://schemas.openxmlformats.org/officeDocument/2006/relationships/video" Target="file:///C:\Users\ASUS\Videos\Captures\USER%20INTERFACE.mp4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4800" dirty="0" smtClean="0"/>
              <a:t>Projet : base de données </a:t>
            </a:r>
            <a:endParaRPr lang="fr-FR" dirty="0"/>
          </a:p>
        </p:txBody>
      </p:sp>
      <p:sp>
        <p:nvSpPr>
          <p:cNvPr id="4" name="Subtitle 3"/>
          <p:cNvSpPr/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11" name="Picture 11" descr="carent 29nov fina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21760" y="3892550"/>
            <a:ext cx="4352290" cy="12465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i="1" dirty="0">
                <a:solidFill>
                  <a:schemeClr val="tx1">
                    <a:lumMod val="75000"/>
                  </a:schemeClr>
                </a:solidFill>
              </a:rPr>
              <a:t>Diagramme de séquence DSE</a:t>
            </a:r>
            <a:endParaRPr lang="fr-FR" dirty="0"/>
          </a:p>
        </p:txBody>
      </p:sp>
      <p:pic>
        <p:nvPicPr>
          <p:cNvPr id="5" name="Image 4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340" y="1737892"/>
            <a:ext cx="9545392" cy="44859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83235" y="642620"/>
            <a:ext cx="10641965" cy="1096010"/>
          </a:xfrm>
        </p:spPr>
        <p:txBody>
          <a:bodyPr/>
          <a:lstStyle/>
          <a:p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TABLES:</a:t>
            </a:r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>
          <a:xfrm>
            <a:off x="421640" y="1494790"/>
            <a:ext cx="11491595" cy="4540250"/>
          </a:xfrm>
        </p:spPr>
        <p:txBody>
          <a:bodyPr>
            <a:normAutofit lnSpcReduction="20000"/>
          </a:bodyPr>
          <a:lstStyle/>
          <a:p>
            <a:endParaRPr lang="en-US" sz="3600" i="1" dirty="0"/>
          </a:p>
          <a:p>
            <a:r>
              <a:rPr lang="en-US" sz="3600" i="1" dirty="0"/>
              <a:t>Table </a:t>
            </a:r>
            <a:r>
              <a:rPr lang="en-US" sz="3600" i="1" dirty="0" smtClean="0"/>
              <a:t>USERS</a:t>
            </a:r>
            <a:r>
              <a:rPr lang="en-US" sz="3600" b="1" u="sng" dirty="0" smtClean="0"/>
              <a:t> </a:t>
            </a:r>
            <a:r>
              <a:rPr lang="en-US" sz="2000" b="1" i="1" dirty="0" smtClean="0">
                <a:solidFill>
                  <a:schemeClr val="tx2">
                    <a:lumMod val="75000"/>
                  </a:schemeClr>
                </a:solidFill>
              </a:rPr>
              <a:t>(CIN/username/password/fullname/phone/createdate)</a:t>
            </a:r>
            <a:endParaRPr lang="en-US" sz="3200" i="1" dirty="0" smtClean="0"/>
          </a:p>
          <a:p>
            <a:r>
              <a:rPr lang="en-US" sz="3600" i="1" dirty="0"/>
              <a:t>Table </a:t>
            </a:r>
            <a:r>
              <a:rPr lang="en-US" sz="3600" i="1" dirty="0" smtClean="0"/>
              <a:t>ADMIN</a:t>
            </a:r>
            <a:r>
              <a:rPr lang="fr-FR" sz="3600" b="1" u="sng" dirty="0"/>
              <a:t> </a:t>
            </a:r>
            <a:r>
              <a:rPr lang="fr-FR" sz="2000" b="1" i="1" dirty="0">
                <a:solidFill>
                  <a:schemeClr val="tx2">
                    <a:lumMod val="75000"/>
                  </a:schemeClr>
                </a:solidFill>
              </a:rPr>
              <a:t>(CIN_admin/Email/Poste</a:t>
            </a:r>
            <a:r>
              <a:rPr lang="fr-FR" sz="2000" b="1" i="1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en-US" sz="3600" b="1" i="1" dirty="0" smtClean="0"/>
          </a:p>
          <a:p>
            <a:r>
              <a:rPr lang="en-US" sz="3600" i="1" dirty="0"/>
              <a:t>Table </a:t>
            </a:r>
            <a:r>
              <a:rPr lang="en-US" sz="3600" i="1" dirty="0" smtClean="0"/>
              <a:t>GARAGE</a:t>
            </a:r>
            <a:r>
              <a:rPr lang="fr-FR" sz="3600" b="1" u="sng" dirty="0"/>
              <a:t> </a:t>
            </a:r>
            <a:r>
              <a:rPr lang="fr-FR" b="1" i="1" dirty="0">
                <a:solidFill>
                  <a:schemeClr val="tx2">
                    <a:lumMod val="75000"/>
                  </a:schemeClr>
                </a:solidFill>
              </a:rPr>
              <a:t>(Garage_id/Location/manager</a:t>
            </a:r>
            <a:r>
              <a:rPr lang="fr-FR" b="1" i="1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  <a:endParaRPr lang="en-US" b="1" i="1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3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CAR</a:t>
            </a:r>
            <a:r>
              <a:rPr lang="fr-FR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(Matricule/Garage/Marque/Model/Adddate/Price/Disponible/Picture_Path)</a:t>
            </a:r>
            <a:endParaRPr lang="en-US" sz="4000" b="1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3600" i="1" dirty="0"/>
              <a:t>Table </a:t>
            </a:r>
            <a:r>
              <a:rPr lang="en-US" sz="3600" i="1" dirty="0" smtClean="0"/>
              <a:t>CARDESCRIPTION</a:t>
            </a:r>
            <a:endParaRPr lang="en-US" sz="3600" i="1" dirty="0" smtClean="0"/>
          </a:p>
          <a:p>
            <a:pPr marL="0" indent="0">
              <a:buNone/>
            </a:pPr>
            <a:r>
              <a:rPr lang="fr-FR" sz="1900" b="1" i="1" dirty="0">
                <a:solidFill>
                  <a:schemeClr val="tx2">
                    <a:lumMod val="75000"/>
                  </a:schemeClr>
                </a:solidFill>
              </a:rPr>
              <a:t>(Matricule_fk/kilometrage/fiscal_power/fuel/gearbox/ </a:t>
            </a:r>
            <a:r>
              <a:rPr lang="fr-FR" sz="1900" b="1" i="1" dirty="0" smtClean="0">
                <a:solidFill>
                  <a:schemeClr val="tx2">
                    <a:lumMod val="75000"/>
                  </a:schemeClr>
                </a:solidFill>
              </a:rPr>
              <a:t>NBR_suitcase/nbr_doors/nbr_seats)</a:t>
            </a:r>
            <a:endParaRPr lang="en-US" sz="3500" b="1" i="1" dirty="0" smtClean="0"/>
          </a:p>
          <a:p>
            <a:r>
              <a:rPr lang="en-US" sz="3600" i="1" dirty="0"/>
              <a:t>Table </a:t>
            </a:r>
            <a:r>
              <a:rPr lang="en-US" sz="3600" i="1" dirty="0" smtClean="0"/>
              <a:t>RENTEDCAR</a:t>
            </a:r>
            <a:r>
              <a:rPr lang="en-US" sz="3600" b="1" i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900" b="1" i="1" dirty="0">
                <a:solidFill>
                  <a:schemeClr val="tx2">
                    <a:lumMod val="75000"/>
                  </a:schemeClr>
                </a:solidFill>
              </a:rPr>
              <a:t>(CIN/Matricule/datefrom/dateto/Rentedprice)</a:t>
            </a:r>
            <a:endParaRPr lang="fr-FR" sz="1900" b="1" i="1" dirty="0">
              <a:solidFill>
                <a:schemeClr val="tx2">
                  <a:lumMod val="75000"/>
                </a:schemeClr>
              </a:solidFill>
            </a:endParaRPr>
          </a:p>
          <a:p>
            <a:endParaRPr lang="fr-FR" sz="360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05510" y="642594"/>
            <a:ext cx="10058400" cy="1371600"/>
          </a:xfrm>
        </p:spPr>
        <p:txBody>
          <a:bodyPr/>
          <a:lstStyle/>
          <a:p>
            <a:r>
              <a:rPr lang="fr-FR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Exemples des enregistrements: </a:t>
            </a:r>
            <a:endParaRPr lang="fr-FR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66" descr="data_users"/>
          <p:cNvPicPr>
            <a:picLocks noGrp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68820" y="2014194"/>
            <a:ext cx="7254360" cy="2940877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3575" y="592429"/>
            <a:ext cx="10058400" cy="1371600"/>
          </a:xfrm>
        </p:spPr>
        <p:txBody>
          <a:bodyPr>
            <a:normAutofit/>
          </a:bodyPr>
          <a:lstStyle/>
          <a:p>
            <a:r>
              <a:rPr alt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Package PL\SQL</a:t>
            </a:r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: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fr-FR" sz="2000" dirty="0" smtClean="0"/>
              <a:t>P</a:t>
            </a:r>
            <a:r>
              <a:rPr lang="fr-FR" sz="2000" dirty="0" smtClean="0"/>
              <a:t>rocédure </a:t>
            </a:r>
            <a:r>
              <a:rPr lang="en-US" altLang="fr-FR" sz="2000" dirty="0" smtClean="0"/>
              <a:t>ajouter une voiture</a:t>
            </a:r>
            <a:r>
              <a:rPr lang="fr-FR" sz="2000" dirty="0" smtClean="0"/>
              <a:t>:</a:t>
            </a:r>
            <a:endParaRPr lang="fr-FR" sz="2000" dirty="0"/>
          </a:p>
          <a:p>
            <a:pPr marL="0" indent="0">
              <a:buNone/>
            </a:pP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259" y="2755615"/>
            <a:ext cx="9935962" cy="29341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66800" y="652119"/>
            <a:ext cx="10058400" cy="1371600"/>
          </a:xfrm>
        </p:spPr>
        <p:txBody>
          <a:bodyPr/>
          <a:p>
            <a:endParaRPr lang="en-US"/>
          </a:p>
        </p:txBody>
      </p:sp>
      <p:sp>
        <p:nvSpPr>
          <p:cNvPr id="5" name="Espace réservé du contenu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10356850" cy="3749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fr-FR" sz="2000" dirty="0" smtClean="0"/>
              <a:t>P</a:t>
            </a:r>
            <a:r>
              <a:rPr lang="fr-FR" sz="2000" dirty="0" smtClean="0"/>
              <a:t>rocédure </a:t>
            </a:r>
            <a:r>
              <a:rPr lang="en-US" altLang="fr-FR" sz="2000" dirty="0" smtClean="0"/>
              <a:t>ajouter La description voiture</a:t>
            </a:r>
            <a:r>
              <a:rPr lang="fr-FR" sz="2000" dirty="0" smtClean="0"/>
              <a:t>:</a:t>
            </a:r>
            <a:endParaRPr lang="fr-FR" sz="2000" dirty="0"/>
          </a:p>
          <a:p>
            <a:pPr marL="0" indent="0">
              <a:buNone/>
            </a:pPr>
            <a:endParaRPr lang="fr-FR" sz="2000" dirty="0"/>
          </a:p>
        </p:txBody>
      </p:sp>
      <p:pic>
        <p:nvPicPr>
          <p:cNvPr id="59" name="Picture 59" descr="addcardesc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250950" y="2732405"/>
            <a:ext cx="9874250" cy="27406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10180320" cy="3749040"/>
          </a:xfrm>
        </p:spPr>
        <p:txBody>
          <a:bodyPr/>
          <a:p>
            <a:r>
              <a:rPr lang="en-US" altLang="fr-FR" sz="2000" dirty="0" smtClean="0">
                <a:sym typeface="+mn-ea"/>
              </a:rPr>
              <a:t>P</a:t>
            </a:r>
            <a:r>
              <a:rPr lang="fr-FR" sz="2000" dirty="0" smtClean="0">
                <a:sym typeface="+mn-ea"/>
              </a:rPr>
              <a:t>rocédure </a:t>
            </a:r>
            <a:r>
              <a:rPr lang="en-US" altLang="fr-FR" sz="2000" dirty="0" smtClean="0">
                <a:sym typeface="+mn-ea"/>
              </a:rPr>
              <a:t>modifier voiture</a:t>
            </a:r>
            <a:r>
              <a:rPr lang="fr-FR" sz="2000" dirty="0" smtClean="0">
                <a:sym typeface="+mn-ea"/>
              </a:rPr>
              <a:t>:</a:t>
            </a:r>
            <a:endParaRPr lang="en-US" sz="2000"/>
          </a:p>
        </p:txBody>
      </p:sp>
      <p:pic>
        <p:nvPicPr>
          <p:cNvPr id="61" name="Picture 61" descr="modifycarfunc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573530" y="2775585"/>
            <a:ext cx="9551670" cy="167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 altLang="fr-FR" sz="2000" dirty="0" smtClean="0">
                <a:sym typeface="+mn-ea"/>
              </a:rPr>
              <a:t>P</a:t>
            </a:r>
            <a:r>
              <a:rPr lang="fr-FR" sz="2000" dirty="0" smtClean="0">
                <a:sym typeface="+mn-ea"/>
              </a:rPr>
              <a:t>rocédure </a:t>
            </a:r>
            <a:r>
              <a:rPr lang="en-US" altLang="fr-FR" sz="2000" dirty="0" smtClean="0">
                <a:sym typeface="+mn-ea"/>
              </a:rPr>
              <a:t>supprimer</a:t>
            </a:r>
            <a:r>
              <a:rPr lang="fr-FR" sz="2000" dirty="0" smtClean="0">
                <a:sym typeface="+mn-ea"/>
              </a:rPr>
              <a:t> </a:t>
            </a:r>
            <a:r>
              <a:rPr lang="en-US" altLang="fr-FR" sz="2000" dirty="0" smtClean="0">
                <a:sym typeface="+mn-ea"/>
              </a:rPr>
              <a:t>une voiture</a:t>
            </a:r>
            <a:endParaRPr lang="en-US" altLang="fr-FR" sz="2000" dirty="0" smtClean="0">
              <a:sym typeface="+mn-ea"/>
            </a:endParaRPr>
          </a:p>
          <a:p>
            <a:endParaRPr lang="en-US" altLang="fr-FR" sz="2000" dirty="0" smtClean="0">
              <a:sym typeface="+mn-ea"/>
            </a:endParaRPr>
          </a:p>
        </p:txBody>
      </p:sp>
      <p:pic>
        <p:nvPicPr>
          <p:cNvPr id="60" name="Picture 60" descr="removecar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2506980" y="3091180"/>
            <a:ext cx="7178675" cy="17735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 altLang="fr-FR" sz="2000" dirty="0" smtClean="0">
                <a:sym typeface="+mn-ea"/>
              </a:rPr>
              <a:t>P</a:t>
            </a:r>
            <a:r>
              <a:rPr lang="fr-FR" sz="2000" dirty="0" smtClean="0">
                <a:sym typeface="+mn-ea"/>
              </a:rPr>
              <a:t>rocédure </a:t>
            </a:r>
            <a:r>
              <a:rPr lang="en-US" altLang="fr-FR" sz="2000" dirty="0" smtClean="0">
                <a:sym typeface="+mn-ea"/>
              </a:rPr>
              <a:t>cr</a:t>
            </a:r>
            <a:r>
              <a:rPr lang="ar-MA" altLang="fr-FR" sz="2000" dirty="0" smtClean="0">
                <a:sym typeface="+mn-ea"/>
              </a:rPr>
              <a:t>é</a:t>
            </a:r>
            <a:r>
              <a:rPr lang="fr-FR" altLang="ar-MA" sz="2000" dirty="0" smtClean="0">
                <a:sym typeface="+mn-ea"/>
              </a:rPr>
              <a:t>er</a:t>
            </a:r>
            <a:r>
              <a:rPr lang="en-US" altLang="fr-FR" sz="2000" dirty="0" smtClean="0">
                <a:sym typeface="+mn-ea"/>
              </a:rPr>
              <a:t> </a:t>
            </a:r>
            <a:r>
              <a:rPr lang="fr-FR" altLang="en-US" sz="2000" dirty="0" smtClean="0">
                <a:sym typeface="+mn-ea"/>
              </a:rPr>
              <a:t>pro</a:t>
            </a:r>
            <a:r>
              <a:rPr lang="en-US" altLang="fr-FR" sz="2000" dirty="0" smtClean="0">
                <a:sym typeface="+mn-ea"/>
              </a:rPr>
              <a:t>motion</a:t>
            </a:r>
            <a:endParaRPr lang="en-US" altLang="fr-FR" sz="2000" dirty="0" smtClean="0">
              <a:sym typeface="+mn-ea"/>
            </a:endParaRPr>
          </a:p>
          <a:p>
            <a:pPr marL="0" indent="0">
              <a:buNone/>
            </a:pPr>
            <a:endParaRPr lang="en-US" altLang="fr-FR" sz="2000" dirty="0" smtClean="0">
              <a:sym typeface="+mn-ea"/>
            </a:endParaRPr>
          </a:p>
        </p:txBody>
      </p:sp>
      <p:pic>
        <p:nvPicPr>
          <p:cNvPr id="62" name="Picture 62" descr="createpromo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462405" y="3184525"/>
            <a:ext cx="9267190" cy="17862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fr-FR" b="1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Interfaces Graphique: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1 - </a:t>
            </a:r>
            <a:r>
              <a:rPr lang="en-US" altLang="fr-FR" sz="3200" dirty="0" smtClean="0">
                <a:sym typeface="+mn-ea"/>
              </a:rPr>
              <a:t>Page d'inscription</a:t>
            </a:r>
            <a:endParaRPr lang="fr-FR" sz="3200" dirty="0" smtClean="0"/>
          </a:p>
          <a:p>
            <a:pPr marL="0" indent="0">
              <a:buNone/>
            </a:pP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2</a:t>
            </a: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 </a:t>
            </a:r>
            <a:r>
              <a:rPr 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-</a:t>
            </a:r>
            <a:r>
              <a:rPr lang="fr-FR" sz="3200" dirty="0" smtClean="0">
                <a:sym typeface="+mn-ea"/>
              </a:rPr>
              <a:t> </a:t>
            </a:r>
            <a:r>
              <a:rPr lang="en-US" altLang="fr-FR" sz="3200" dirty="0" smtClean="0">
                <a:sym typeface="+mn-ea"/>
              </a:rPr>
              <a:t>Page d'authentification</a:t>
            </a:r>
            <a:endParaRPr lang="fr-FR" sz="3200" dirty="0" smtClean="0">
              <a:sym typeface="+mn-ea"/>
            </a:endParaRPr>
          </a:p>
          <a:p>
            <a:pPr marL="0" indent="0">
              <a:buNone/>
            </a:pP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3</a:t>
            </a:r>
            <a:r>
              <a:rPr 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 -</a:t>
            </a:r>
            <a:r>
              <a:rPr lang="fr-FR" sz="3200" dirty="0" smtClean="0">
                <a:sym typeface="+mn-ea"/>
              </a:rPr>
              <a:t> </a:t>
            </a:r>
            <a:r>
              <a:rPr lang="en-US" altLang="fr-FR" sz="3200" dirty="0" smtClean="0">
                <a:sym typeface="+mn-ea"/>
              </a:rPr>
              <a:t>Espace administrateur</a:t>
            </a:r>
            <a:endParaRPr lang="fr-FR" sz="3200" dirty="0" smtClean="0">
              <a:sym typeface="+mn-ea"/>
            </a:endParaRPr>
          </a:p>
          <a:p>
            <a:pPr marL="0" indent="0">
              <a:buNone/>
            </a:pP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4</a:t>
            </a:r>
            <a:r>
              <a:rPr 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 </a:t>
            </a: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- </a:t>
            </a:r>
            <a:r>
              <a:rPr lang="en-US" altLang="fr-FR" sz="3200" dirty="0" smtClean="0">
                <a:sym typeface="+mn-ea"/>
              </a:rPr>
              <a:t>Espace client</a:t>
            </a:r>
            <a:r>
              <a:rPr lang="fr-FR" sz="3200" dirty="0" smtClean="0">
                <a:sym typeface="+mn-ea"/>
              </a:rPr>
              <a:t> </a:t>
            </a:r>
            <a:r>
              <a:rPr 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	</a:t>
            </a:r>
            <a:endParaRPr lang="en-US" sz="3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490" y="986155"/>
            <a:ext cx="10058400" cy="274955"/>
          </a:xfrm>
        </p:spPr>
        <p:txBody>
          <a:bodyPr>
            <a:normAutofit fontScale="90000"/>
          </a:bodyPr>
          <a:p>
            <a:r>
              <a:rPr altLang="fr-FR" b="1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Espace administrateur</a:t>
            </a:r>
            <a:br>
              <a:rPr alt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endParaRPr lang="en-US"/>
          </a:p>
        </p:txBody>
      </p:sp>
      <p:pic>
        <p:nvPicPr>
          <p:cNvPr id="7" name="ADMIN ITERFACE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534160" y="1261110"/>
            <a:ext cx="9490710" cy="4937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66800" y="642593"/>
            <a:ext cx="10058400" cy="3002127"/>
          </a:xfrm>
        </p:spPr>
        <p:txBody>
          <a:bodyPr>
            <a:normAutofit/>
          </a:bodyPr>
          <a:lstStyle/>
          <a:p>
            <a:r>
              <a:rPr lang="fr-FR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Elaboré par :</a:t>
            </a:r>
            <a:br>
              <a:rPr lang="fr-FR" sz="4000" dirty="0" smtClean="0"/>
            </a:br>
            <a:r>
              <a:rPr lang="fr-FR" sz="4000" dirty="0" smtClean="0"/>
              <a:t>TAKHTOUKH Abdelillah</a:t>
            </a:r>
            <a:br>
              <a:rPr lang="fr-FR" sz="4000" dirty="0" smtClean="0"/>
            </a:br>
            <a:r>
              <a:rPr lang="fr-FR" sz="4000" dirty="0" smtClean="0"/>
              <a:t>MAKHOUKHI Ayman</a:t>
            </a:r>
            <a:br>
              <a:rPr lang="fr-FR" sz="4000" dirty="0" smtClean="0"/>
            </a:br>
            <a:r>
              <a:rPr lang="fr-FR" sz="4000" dirty="0" smtClean="0"/>
              <a:t>JABRI Moh</a:t>
            </a:r>
            <a:r>
              <a:rPr altLang="fr-FR" sz="4000" dirty="0" smtClean="0"/>
              <a:t>a</a:t>
            </a:r>
            <a:r>
              <a:rPr lang="fr-FR" sz="4000" dirty="0" smtClean="0"/>
              <a:t>mmed</a:t>
            </a:r>
            <a:endParaRPr lang="fr-FR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6800" y="4082602"/>
            <a:ext cx="10058400" cy="1952437"/>
          </a:xfrm>
        </p:spPr>
        <p:txBody>
          <a:bodyPr>
            <a:normAutofit/>
          </a:bodyPr>
          <a:lstStyle/>
          <a:p>
            <a:r>
              <a:rPr lang="fr-FR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Encadré </a:t>
            </a:r>
            <a:r>
              <a:rPr lang="fr-FR" sz="4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 </a:t>
            </a:r>
            <a:r>
              <a:rPr lang="fr-FR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:</a:t>
            </a:r>
            <a:endParaRPr lang="fr-FR" sz="4000" b="1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fr-FR" sz="4000" dirty="0" smtClean="0"/>
              <a:t>M</a:t>
            </a:r>
            <a:r>
              <a:rPr lang="en-US" altLang="fr-FR" sz="4000" dirty="0" smtClean="0"/>
              <a:t>r</a:t>
            </a:r>
            <a:r>
              <a:rPr lang="fr-FR" sz="4000" dirty="0" smtClean="0"/>
              <a:t>.KODAD Mohcine</a:t>
            </a:r>
            <a:endParaRPr lang="fr-FR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180" y="452120"/>
            <a:ext cx="10713085" cy="1047750"/>
          </a:xfrm>
        </p:spPr>
        <p:txBody>
          <a:bodyPr/>
          <a:p>
            <a:pPr algn="l">
              <a:buClrTx/>
              <a:buSzTx/>
              <a:buFontTx/>
            </a:pPr>
            <a:r>
              <a:rPr lang="en-US" altLang="fr-FR" b="1">
                <a:solidFill>
                  <a:schemeClr val="accent1">
                    <a:lumMod val="60000"/>
                    <a:lumOff val="40000"/>
                  </a:schemeClr>
                </a:solidFill>
              </a:rPr>
              <a:t>Espace Client</a:t>
            </a:r>
            <a:endParaRPr lang="en-US" altLang="fr-FR" b="1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USER INTERFACE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64360" y="1347470"/>
            <a:ext cx="8920480" cy="48088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Publicité</a:t>
            </a:r>
            <a:r>
              <a:rPr lang="fr-FR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:</a:t>
            </a:r>
            <a:endParaRPr lang="fr-FR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6800" y="2114469"/>
            <a:ext cx="10058400" cy="33433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1 - </a:t>
            </a:r>
            <a:r>
              <a:rPr lang="en-US" altLang="fr-FR" sz="3200" dirty="0" smtClean="0">
                <a:sym typeface="+mn-ea"/>
              </a:rPr>
              <a:t>Logo</a:t>
            </a:r>
            <a:endParaRPr lang="fr-FR" sz="3200" dirty="0" smtClean="0"/>
          </a:p>
          <a:p>
            <a:pPr marL="0" indent="0">
              <a:buNone/>
            </a:pP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2 </a:t>
            </a:r>
            <a:r>
              <a:rPr 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-</a:t>
            </a:r>
            <a:r>
              <a:rPr lang="fr-FR" sz="3200" dirty="0" smtClean="0">
                <a:sym typeface="+mn-ea"/>
              </a:rPr>
              <a:t> </a:t>
            </a:r>
            <a:r>
              <a:rPr lang="en-US" altLang="fr-FR" sz="3200" dirty="0" smtClean="0">
                <a:sym typeface="+mn-ea"/>
              </a:rPr>
              <a:t>Affiches publicitaires</a:t>
            </a:r>
            <a:endParaRPr lang="fr-FR" sz="3200" dirty="0" smtClean="0">
              <a:sym typeface="+mn-ea"/>
            </a:endParaRPr>
          </a:p>
          <a:p>
            <a:pPr marL="0" indent="0">
              <a:buNone/>
            </a:pP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3</a:t>
            </a:r>
            <a:r>
              <a:rPr 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 -</a:t>
            </a:r>
            <a:r>
              <a:rPr lang="fr-FR" sz="3200" dirty="0" smtClean="0">
                <a:sym typeface="+mn-ea"/>
              </a:rPr>
              <a:t> </a:t>
            </a:r>
            <a:r>
              <a:rPr lang="en-US" altLang="fr-FR" sz="3200" dirty="0" smtClean="0">
                <a:sym typeface="+mn-ea"/>
              </a:rPr>
              <a:t>Video publicitaire et explicatif</a:t>
            </a:r>
            <a:endParaRPr lang="fr-FR" sz="3200" dirty="0" smtClean="0">
              <a:sym typeface="+mn-ea"/>
            </a:endParaRPr>
          </a:p>
          <a:p>
            <a:pPr marL="0" indent="0">
              <a:buNone/>
            </a:pP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4</a:t>
            </a:r>
            <a:r>
              <a:rPr 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 </a:t>
            </a:r>
            <a:r>
              <a:rPr lang="en-US" altLang="fr-FR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- 	</a:t>
            </a:r>
            <a:r>
              <a:rPr lang="en-US" altLang="fr-FR" sz="3200" dirty="0" smtClean="0">
                <a:sym typeface="+mn-ea"/>
              </a:rPr>
              <a:t>Audio publicitaire	</a:t>
            </a:r>
            <a:endParaRPr lang="en-US" altLang="fr-FR" sz="3200" dirty="0" smtClean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fr-FR" b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Logo</a:t>
            </a:r>
            <a:endParaRPr lang="fr-FR" b="1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9" name="Picture 39" descr="carent 29nov final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66800" y="2122170"/>
            <a:ext cx="10058400" cy="287718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21640" y="570839"/>
            <a:ext cx="10058400" cy="1371600"/>
          </a:xfrm>
        </p:spPr>
        <p:txBody>
          <a:bodyPr>
            <a:normAutofit fontScale="90000"/>
          </a:bodyPr>
          <a:lstStyle/>
          <a:p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Les affiches publicitaires :</a:t>
            </a:r>
            <a:br>
              <a:rPr lang="fr-FR" dirty="0"/>
            </a:br>
            <a:endParaRPr lang="fr-FR" dirty="0"/>
          </a:p>
        </p:txBody>
      </p:sp>
      <p:pic>
        <p:nvPicPr>
          <p:cNvPr id="4" name="Picture 34" descr="Affiche CARENT 2"/>
          <p:cNvPicPr/>
          <p:nvPr/>
        </p:nvPicPr>
        <p:blipFill>
          <a:blip r:embed="rId1"/>
          <a:stretch>
            <a:fillRect/>
          </a:stretch>
        </p:blipFill>
        <p:spPr>
          <a:xfrm>
            <a:off x="713740" y="1328420"/>
            <a:ext cx="3543935" cy="5033645"/>
          </a:xfrm>
          <a:prstGeom prst="rect">
            <a:avLst/>
          </a:prstGeom>
        </p:spPr>
      </p:pic>
      <p:pic>
        <p:nvPicPr>
          <p:cNvPr id="5" name="Picture 38" descr="Flyer CARRENT 2 for the interfaces"/>
          <p:cNvPicPr/>
          <p:nvPr/>
        </p:nvPicPr>
        <p:blipFill>
          <a:blip r:embed="rId2"/>
          <a:stretch>
            <a:fillRect/>
          </a:stretch>
        </p:blipFill>
        <p:spPr>
          <a:xfrm>
            <a:off x="4566285" y="1328420"/>
            <a:ext cx="3480435" cy="5033645"/>
          </a:xfrm>
          <a:prstGeom prst="rect">
            <a:avLst/>
          </a:prstGeom>
        </p:spPr>
      </p:pic>
      <p:pic>
        <p:nvPicPr>
          <p:cNvPr id="35" name="Picture 35" descr="Flyer CARENT PROMO FUNC PACKAGE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181975" y="1942465"/>
            <a:ext cx="3446780" cy="335534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370" y="642594"/>
            <a:ext cx="10058400" cy="1371600"/>
          </a:xfrm>
        </p:spPr>
        <p:txBody>
          <a:bodyPr>
            <a:normAutofit/>
          </a:bodyPr>
          <a:p>
            <a:r>
              <a:rPr altLang="fr-FR" b="1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V</a:t>
            </a:r>
            <a:r>
              <a:rPr lang="fr-FR" b="1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idéo publicitaire et explicative</a:t>
            </a:r>
            <a:endParaRPr lang="fr-FR" b="1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fr-FR" b="1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A</a:t>
            </a:r>
            <a:r>
              <a:rPr lang="fr-FR" b="1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udio </a:t>
            </a:r>
            <a:r>
              <a:rPr lang="fr-FR" b="1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publicitaires </a:t>
            </a:r>
            <a:endParaRPr altLang="fr-FR" smtClean="0"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Conclusion</a:t>
            </a:r>
            <a:r>
              <a:rPr lang="fr-FR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endParaRPr lang="fr-FR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3600" dirty="0" smtClean="0"/>
              <a:t>Notre projet de fin de semestre était une application de gestion pour une location de </a:t>
            </a:r>
            <a:r>
              <a:rPr lang="fr-FR" sz="3600" smtClean="0"/>
              <a:t>voiture</a:t>
            </a:r>
            <a:r>
              <a:rPr lang="en-US" altLang="fr-FR" sz="3600" smtClean="0"/>
              <a:t>.</a:t>
            </a:r>
            <a:endParaRPr lang="en-US" altLang="fr-FR" sz="3600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2760" y="269849"/>
            <a:ext cx="10058400" cy="1371600"/>
          </a:xfrm>
        </p:spPr>
        <p:txBody>
          <a:bodyPr/>
          <a:lstStyle/>
          <a:p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PLAN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6800" y="1182370"/>
            <a:ext cx="10189210" cy="5321935"/>
          </a:xfrm>
        </p:spPr>
        <p:txBody>
          <a:bodyPr>
            <a:normAutofit fontScale="85000"/>
          </a:bodyPr>
          <a:lstStyle/>
          <a:p>
            <a:r>
              <a:rPr lang="fr-FR" sz="2800" dirty="0" smtClean="0"/>
              <a:t>La présentation du projet Carent</a:t>
            </a:r>
            <a:endParaRPr lang="fr-FR" sz="2800" dirty="0" smtClean="0"/>
          </a:p>
          <a:p>
            <a:r>
              <a:rPr lang="fr-FR" sz="2800" dirty="0" smtClean="0"/>
              <a:t>Le démarche et outil</a:t>
            </a:r>
            <a:r>
              <a:rPr lang="en-US" altLang="fr-FR" sz="2800" dirty="0" smtClean="0"/>
              <a:t>s</a:t>
            </a:r>
            <a:endParaRPr lang="fr-FR" sz="2800" dirty="0" smtClean="0"/>
          </a:p>
          <a:p>
            <a:r>
              <a:rPr lang="fr-FR" sz="2800" dirty="0" smtClean="0"/>
              <a:t>La Conception </a:t>
            </a:r>
            <a:r>
              <a:rPr lang="en-US" altLang="fr-FR" sz="2800" dirty="0" smtClean="0"/>
              <a:t>des donn</a:t>
            </a:r>
            <a:r>
              <a:rPr lang="ar-MA" altLang="fr-FR" sz="2800" dirty="0" smtClean="0"/>
              <a:t>é</a:t>
            </a:r>
            <a:r>
              <a:rPr lang="fr-FR" altLang="fr-FR" sz="2800" dirty="0" smtClean="0"/>
              <a:t>es</a:t>
            </a:r>
            <a:r>
              <a:rPr lang="fr-FR" sz="2800" dirty="0" smtClean="0"/>
              <a:t> :</a:t>
            </a:r>
            <a:endParaRPr lang="fr-FR" sz="2800" dirty="0" smtClean="0"/>
          </a:p>
          <a:p>
            <a:pPr marL="0" indent="0">
              <a:buNone/>
            </a:pPr>
            <a:r>
              <a:rPr lang="fr-FR" sz="2800" dirty="0"/>
              <a:t>	</a:t>
            </a:r>
            <a:r>
              <a:rPr lang="fr-FR" sz="2800" dirty="0" smtClean="0"/>
              <a:t>	MERISE :		UML :</a:t>
            </a:r>
            <a:endParaRPr lang="fr-FR" sz="2800" dirty="0" smtClean="0"/>
          </a:p>
          <a:p>
            <a:pPr marL="0" indent="0">
              <a:buNone/>
            </a:pPr>
            <a:r>
              <a:rPr lang="fr-FR" sz="2800" dirty="0" smtClean="0"/>
              <a:t>		</a:t>
            </a:r>
            <a:r>
              <a:rPr lang="fr-FR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1-</a:t>
            </a:r>
            <a:r>
              <a:rPr lang="fr-FR" sz="2000" dirty="0" smtClean="0"/>
              <a:t> MCD 		</a:t>
            </a:r>
            <a:r>
              <a:rPr lang="fr-FR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1-</a:t>
            </a:r>
            <a:r>
              <a:rPr lang="fr-FR" sz="2000" dirty="0" smtClean="0"/>
              <a:t> Diagrammes des séquences 	</a:t>
            </a:r>
            <a:endParaRPr lang="fr-FR" sz="2000" dirty="0" smtClean="0"/>
          </a:p>
          <a:p>
            <a:pPr marL="0" indent="0">
              <a:buNone/>
            </a:pPr>
            <a:r>
              <a:rPr lang="fr-FR" sz="2000" dirty="0" smtClean="0"/>
              <a:t>		</a:t>
            </a:r>
            <a:r>
              <a:rPr lang="fr-FR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2 -</a:t>
            </a:r>
            <a:r>
              <a:rPr lang="fr-FR" sz="2000" dirty="0" smtClean="0"/>
              <a:t> MLD 		</a:t>
            </a:r>
            <a:r>
              <a:rPr lang="fr-FR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2 -</a:t>
            </a:r>
            <a:r>
              <a:rPr lang="fr-FR" sz="2000" dirty="0" smtClean="0"/>
              <a:t> Diagramme des cas d’utilisation</a:t>
            </a:r>
            <a:endParaRPr lang="fr-FR" sz="2000" dirty="0" smtClean="0"/>
          </a:p>
          <a:p>
            <a:r>
              <a:rPr lang="fr-FR" sz="2800" dirty="0" smtClean="0"/>
              <a:t>Les Tables </a:t>
            </a:r>
            <a:endParaRPr lang="fr-FR" sz="2800" dirty="0" smtClean="0"/>
          </a:p>
          <a:p>
            <a:r>
              <a:rPr lang="fr-FR" sz="2800" dirty="0" smtClean="0"/>
              <a:t>Le package PL/SQL</a:t>
            </a:r>
            <a:endParaRPr lang="fr-FR" sz="2800" dirty="0" smtClean="0"/>
          </a:p>
          <a:p>
            <a:r>
              <a:rPr lang="fr-FR" sz="2800" dirty="0" smtClean="0"/>
              <a:t>Les interfaces Graphique</a:t>
            </a:r>
            <a:endParaRPr lang="fr-FR" sz="28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fr-FR" sz="2800" dirty="0" smtClean="0"/>
              <a:t>La Publicité</a:t>
            </a:r>
            <a:endParaRPr lang="fr-FR" sz="2800" dirty="0" smtClean="0"/>
          </a:p>
          <a:p>
            <a:r>
              <a:rPr lang="fr-FR" sz="2800" dirty="0" smtClean="0"/>
              <a:t>Conclusion </a:t>
            </a:r>
            <a:endParaRPr lang="fr-FR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660" y="619760"/>
            <a:ext cx="10266045" cy="1371600"/>
          </a:xfrm>
        </p:spPr>
        <p:txBody>
          <a:bodyPr>
            <a:normAutofit fontScale="90000"/>
          </a:bodyPr>
          <a:lstStyle/>
          <a:p>
            <a:r>
              <a:rPr lang="fr-FR" sz="4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Présentation du projet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6800" y="1403797"/>
            <a:ext cx="10058400" cy="4631243"/>
          </a:xfrm>
        </p:spPr>
        <p:txBody>
          <a:bodyPr>
            <a:normAutofit/>
          </a:bodyPr>
          <a:lstStyle/>
          <a:p>
            <a:r>
              <a:rPr lang="fr-FR" sz="3200" dirty="0" smtClean="0"/>
              <a:t>Thème :</a:t>
            </a:r>
            <a:endParaRPr lang="fr-FR" sz="3200" dirty="0" smtClean="0"/>
          </a:p>
          <a:p>
            <a:pPr marL="274320" lvl="1" indent="0">
              <a:buNone/>
            </a:pPr>
            <a:r>
              <a:rPr lang="fr-FR" sz="3000" dirty="0"/>
              <a:t>	</a:t>
            </a:r>
            <a:r>
              <a:rPr lang="fr-FR" sz="3000" dirty="0" smtClean="0"/>
              <a:t>une application de gestion d’une agence de</a:t>
            </a:r>
            <a:endParaRPr lang="fr-FR" sz="3000" dirty="0" smtClean="0"/>
          </a:p>
          <a:p>
            <a:pPr marL="274320" lvl="1" indent="0">
              <a:buNone/>
            </a:pPr>
            <a:r>
              <a:rPr lang="fr-FR" sz="3000" dirty="0" smtClean="0"/>
              <a:t>location des voitures.</a:t>
            </a:r>
            <a:endParaRPr lang="fr-FR" sz="3000" dirty="0" smtClean="0"/>
          </a:p>
          <a:p>
            <a:r>
              <a:rPr lang="fr-FR" sz="3200" dirty="0" smtClean="0"/>
              <a:t>Objectif :</a:t>
            </a:r>
            <a:endParaRPr lang="fr-FR" sz="3200" dirty="0" smtClean="0"/>
          </a:p>
          <a:p>
            <a:pPr marL="0" indent="0">
              <a:buNone/>
            </a:pPr>
            <a:r>
              <a:rPr lang="fr-FR" sz="3200" dirty="0"/>
              <a:t>	</a:t>
            </a:r>
            <a:r>
              <a:rPr lang="fr-FR" sz="3200" dirty="0" smtClean="0"/>
              <a:t>modéliser des informations sur l’agence de </a:t>
            </a:r>
            <a:endParaRPr lang="fr-FR" sz="3200" dirty="0" smtClean="0"/>
          </a:p>
          <a:p>
            <a:pPr marL="0" indent="0">
              <a:buNone/>
            </a:pPr>
            <a:r>
              <a:rPr lang="fr-FR" sz="3200" dirty="0" smtClean="0"/>
              <a:t>  location en utilisant une base de données avec     </a:t>
            </a:r>
            <a:endParaRPr lang="fr-FR" sz="3200" dirty="0" smtClean="0"/>
          </a:p>
          <a:p>
            <a:pPr marL="0" indent="0">
              <a:buNone/>
            </a:pPr>
            <a:r>
              <a:rPr lang="fr-FR" sz="3200" dirty="0"/>
              <a:t> </a:t>
            </a:r>
            <a:r>
              <a:rPr lang="fr-FR" sz="3200" dirty="0" smtClean="0"/>
              <a:t> des interfaces graphique.</a:t>
            </a:r>
            <a:endParaRPr lang="fr-FR" sz="3200" dirty="0" smtClean="0"/>
          </a:p>
          <a:p>
            <a:pPr marL="0" indent="0">
              <a:buNone/>
            </a:pPr>
            <a:r>
              <a:rPr lang="fr-FR" sz="3200" dirty="0"/>
              <a:t>	</a:t>
            </a:r>
            <a:endParaRPr lang="fr-FR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Démarche: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</p:nvPr>
        </p:nvGraphicFramePr>
        <p:xfrm>
          <a:off x="403055" y="1094705"/>
          <a:ext cx="11384923" cy="5872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93312" y="639372"/>
            <a:ext cx="10058400" cy="1186206"/>
          </a:xfrm>
        </p:spPr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Outils:</a:t>
            </a:r>
            <a:endParaRPr lang="fr-FR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24" descr="PowerAMC"/>
          <p:cNvPicPr>
            <a:picLocks noGrp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55675" y="1999615"/>
            <a:ext cx="1417320" cy="1207008"/>
          </a:xfrm>
          <a:prstGeom prst="rect">
            <a:avLst/>
          </a:prstGeom>
        </p:spPr>
      </p:pic>
      <p:pic>
        <p:nvPicPr>
          <p:cNvPr id="7" name="Picture 18" descr="0"/>
          <p:cNvPicPr/>
          <p:nvPr/>
        </p:nvPicPr>
        <p:blipFill>
          <a:blip r:embed="rId2"/>
          <a:stretch>
            <a:fillRect/>
          </a:stretch>
        </p:blipFill>
        <p:spPr>
          <a:xfrm>
            <a:off x="3074670" y="2007870"/>
            <a:ext cx="1421765" cy="1208405"/>
          </a:xfrm>
          <a:prstGeom prst="rect">
            <a:avLst/>
          </a:prstGeom>
        </p:spPr>
      </p:pic>
      <p:pic>
        <p:nvPicPr>
          <p:cNvPr id="8" name="Picture 16" descr="community_xe_512"/>
          <p:cNvPicPr/>
          <p:nvPr/>
        </p:nvPicPr>
        <p:blipFill>
          <a:blip r:embed="rId3"/>
          <a:stretch>
            <a:fillRect/>
          </a:stretch>
        </p:blipFill>
        <p:spPr>
          <a:xfrm>
            <a:off x="4937125" y="1999615"/>
            <a:ext cx="1417320" cy="1207008"/>
          </a:xfrm>
          <a:prstGeom prst="rect">
            <a:avLst/>
          </a:prstGeom>
        </p:spPr>
      </p:pic>
      <p:pic>
        <p:nvPicPr>
          <p:cNvPr id="9" name="Picture 21" descr="1050px-Adobe_XD_CC_icon.svg"/>
          <p:cNvPicPr/>
          <p:nvPr/>
        </p:nvPicPr>
        <p:blipFill>
          <a:blip r:embed="rId4"/>
          <a:stretch>
            <a:fillRect/>
          </a:stretch>
        </p:blipFill>
        <p:spPr>
          <a:xfrm>
            <a:off x="6855460" y="2102485"/>
            <a:ext cx="1205865" cy="1026795"/>
          </a:xfrm>
          <a:prstGeom prst="rect">
            <a:avLst/>
          </a:prstGeom>
        </p:spPr>
      </p:pic>
      <p:pic>
        <p:nvPicPr>
          <p:cNvPr id="10" name="Picture 19" descr="adobe-illustrator-cc-Logo-1024x999"/>
          <p:cNvPicPr/>
          <p:nvPr/>
        </p:nvPicPr>
        <p:blipFill>
          <a:blip r:embed="rId5"/>
          <a:stretch>
            <a:fillRect/>
          </a:stretch>
        </p:blipFill>
        <p:spPr>
          <a:xfrm>
            <a:off x="8061325" y="1696085"/>
            <a:ext cx="1849120" cy="1684020"/>
          </a:xfrm>
          <a:prstGeom prst="rect">
            <a:avLst/>
          </a:prstGeom>
        </p:spPr>
      </p:pic>
      <p:pic>
        <p:nvPicPr>
          <p:cNvPr id="11" name="Picture 17" descr="Photoshop_CC_icon"/>
          <p:cNvPicPr/>
          <p:nvPr/>
        </p:nvPicPr>
        <p:blipFill>
          <a:blip r:embed="rId6"/>
          <a:stretch>
            <a:fillRect/>
          </a:stretch>
        </p:blipFill>
        <p:spPr>
          <a:xfrm>
            <a:off x="9898380" y="2102485"/>
            <a:ext cx="1186815" cy="1014730"/>
          </a:xfrm>
          <a:prstGeom prst="rect">
            <a:avLst/>
          </a:prstGeom>
        </p:spPr>
      </p:pic>
      <p:graphicFrame>
        <p:nvGraphicFramePr>
          <p:cNvPr id="14" name="Tableau 13"/>
          <p:cNvGraphicFramePr>
            <a:graphicFrameLocks noGrp="1"/>
          </p:cNvGraphicFramePr>
          <p:nvPr/>
        </p:nvGraphicFramePr>
        <p:xfrm>
          <a:off x="566420" y="3503295"/>
          <a:ext cx="10856595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6780"/>
                <a:gridCol w="2034540"/>
                <a:gridCol w="1867535"/>
                <a:gridCol w="1674495"/>
                <a:gridCol w="1429385"/>
                <a:gridCol w="1673860"/>
              </a:tblGrid>
              <a:tr h="2590800">
                <a:tc>
                  <a:txBody>
                    <a:bodyPr/>
                    <a:lstStyle/>
                    <a:p>
                      <a:pPr algn="ctr"/>
                      <a:r>
                        <a:rPr lang="fr-FR" sz="20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PowerDesigner:</a:t>
                      </a:r>
                      <a:endParaRPr lang="fr-FR" sz="2000" b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2000" b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2000" b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2000" b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600" b="0" i="1" dirty="0" smtClean="0"/>
                        <a:t>Conception MERISE</a:t>
                      </a:r>
                      <a:r>
                        <a:rPr lang="fr-FR" sz="160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endParaRPr lang="fr-FR" sz="1600" b="0" i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fr-FR" sz="160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(MCD</a:t>
                      </a:r>
                      <a:r>
                        <a:rPr lang="fr-FR" sz="1600" b="0" i="1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ET MLD)</a:t>
                      </a:r>
                      <a:endParaRPr lang="fr-FR" sz="2000" b="0" i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Visual Paradigm:</a:t>
                      </a:r>
                      <a:endParaRPr lang="fr-FR" sz="2000" b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2000" b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2000" b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600" b="0" i="1" dirty="0" smtClean="0"/>
                        <a:t>Modélisation UML </a:t>
                      </a:r>
                      <a:endParaRPr lang="en-US" sz="1600" b="0" i="1" dirty="0" smtClean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600" b="0" i="1" dirty="0" smtClean="0">
                          <a:sym typeface="+mn-ea"/>
                        </a:rPr>
                        <a:t>(DCU/DSE)</a:t>
                      </a:r>
                      <a:endParaRPr lang="fr-FR" sz="2000" b="0" i="1" dirty="0">
                        <a:solidFill>
                          <a:schemeClr val="tx1"/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fr-FR" sz="2000" b="0" i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fr-FR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SGBD ORACLE EXPRESS:</a:t>
                      </a:r>
                      <a:endParaRPr lang="fr-FR" sz="1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br>
                        <a:rPr lang="fr-FR" sz="1600" b="0" i="1" dirty="0" smtClean="0"/>
                      </a:br>
                      <a:r>
                        <a:rPr lang="fr-FR" sz="1600" b="0" i="1" dirty="0" smtClean="0"/>
                        <a:t>Création</a:t>
                      </a:r>
                      <a:r>
                        <a:rPr lang="fr-FR" sz="1600" b="0" i="1" baseline="0" dirty="0" smtClean="0"/>
                        <a:t> des Tables et procédure.</a:t>
                      </a:r>
                      <a:endParaRPr lang="fr-FR" sz="16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Adobe XD :</a:t>
                      </a:r>
                      <a:endParaRPr lang="fr-FR" sz="1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1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1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1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fr-FR" sz="1600" b="0" i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Création</a:t>
                      </a:r>
                      <a:r>
                        <a:rPr lang="fr-FR" sz="1600" b="0" i="1" kern="12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des interfaces graphiques</a:t>
                      </a:r>
                      <a:endParaRPr lang="fr-FR" sz="1600" b="0" i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Adobe Illustrator:</a:t>
                      </a:r>
                      <a:endParaRPr lang="fr-FR" sz="1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1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1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fr-FR" sz="1600" b="0" i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Editer graphe vectoriels </a:t>
                      </a:r>
                      <a:endParaRPr lang="fr-FR" sz="16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r>
                        <a:rPr lang="en-US" altLang="fr-FR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dobe </a:t>
                      </a:r>
                      <a:r>
                        <a:rPr lang="fr-FR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PHOTOSH</a:t>
                      </a:r>
                      <a:r>
                        <a:rPr lang="en-US" altLang="fr-FR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lang="fr-FR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 CC:</a:t>
                      </a:r>
                      <a:endParaRPr lang="fr-FR" sz="1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fr-FR" sz="1600" b="0" i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fr-FR" sz="1600" b="0" i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Retoucher</a:t>
                      </a:r>
                      <a:endParaRPr lang="fr-FR" sz="1600" b="0" i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fr-FR" sz="1600" b="0" i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 interfaces</a:t>
                      </a:r>
                      <a:r>
                        <a:rPr lang="fr-FR" sz="1600" b="0" i="1" kern="12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Graphiques </a:t>
                      </a:r>
                      <a:endParaRPr lang="fr-FR" sz="16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82600" y="744220"/>
            <a:ext cx="10748010" cy="1371600"/>
          </a:xfrm>
        </p:spPr>
        <p:txBody>
          <a:bodyPr>
            <a:normAutofit fontScale="90000"/>
          </a:bodyPr>
          <a:lstStyle/>
          <a:p>
            <a:pPr>
              <a:lnSpc>
                <a:spcPct val="50000"/>
              </a:lnSpc>
            </a:pPr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Conception :</a:t>
            </a:r>
            <a:b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b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fr-FR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  </a:t>
            </a:r>
            <a:r>
              <a:rPr lang="fr-FR" sz="4400" i="1" dirty="0" smtClean="0">
                <a:solidFill>
                  <a:schemeClr val="tx1">
                    <a:lumMod val="75000"/>
                  </a:schemeClr>
                </a:solidFill>
              </a:rPr>
              <a:t>modèle </a:t>
            </a:r>
            <a:r>
              <a:rPr lang="fr-FR" sz="4400" i="1" dirty="0">
                <a:solidFill>
                  <a:schemeClr val="tx1">
                    <a:lumMod val="75000"/>
                  </a:schemeClr>
                </a:solidFill>
              </a:rPr>
              <a:t>conceptuel de </a:t>
            </a:r>
            <a:r>
              <a:rPr lang="fr-FR" sz="4400" i="1" dirty="0" smtClean="0">
                <a:solidFill>
                  <a:schemeClr val="tx1">
                    <a:lumMod val="75000"/>
                  </a:schemeClr>
                </a:solidFill>
              </a:rPr>
              <a:t>donnée(MCD)</a:t>
            </a:r>
            <a:endParaRPr lang="fr-FR" sz="4400" i="1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4" name="Picture 23" descr="MCD"/>
          <p:cNvPicPr>
            <a:picLocks noGrp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66801" y="2014194"/>
            <a:ext cx="10163576" cy="42191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66800" y="955040"/>
            <a:ext cx="10058400" cy="1059180"/>
          </a:xfrm>
        </p:spPr>
        <p:txBody>
          <a:bodyPr>
            <a:normAutofit/>
          </a:bodyPr>
          <a:lstStyle/>
          <a:p>
            <a:r>
              <a:rPr lang="fr-FR" sz="4000" i="1" dirty="0">
                <a:solidFill>
                  <a:schemeClr val="tx1">
                    <a:lumMod val="75000"/>
                  </a:schemeClr>
                </a:solidFill>
              </a:rPr>
              <a:t>modèle </a:t>
            </a:r>
            <a:r>
              <a:rPr lang="fr-FR" sz="4000" i="1" dirty="0" smtClean="0">
                <a:solidFill>
                  <a:schemeClr val="tx1">
                    <a:lumMod val="75000"/>
                  </a:schemeClr>
                </a:solidFill>
              </a:rPr>
              <a:t>logique </a:t>
            </a:r>
            <a:r>
              <a:rPr lang="fr-FR" sz="4000" i="1" dirty="0">
                <a:solidFill>
                  <a:schemeClr val="tx1">
                    <a:lumMod val="75000"/>
                  </a:schemeClr>
                </a:solidFill>
              </a:rPr>
              <a:t>de </a:t>
            </a:r>
            <a:r>
              <a:rPr lang="fr-FR" sz="4000" i="1" dirty="0" smtClean="0">
                <a:solidFill>
                  <a:schemeClr val="tx1">
                    <a:lumMod val="75000"/>
                  </a:schemeClr>
                </a:solidFill>
              </a:rPr>
              <a:t>donnée(MLD)</a:t>
            </a:r>
            <a:endParaRPr lang="fr-FR" sz="4000" dirty="0"/>
          </a:p>
        </p:txBody>
      </p:sp>
      <p:pic>
        <p:nvPicPr>
          <p:cNvPr id="4" name="Picture 27" descr="MLD"/>
          <p:cNvPicPr>
            <a:picLocks noGrp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66800" y="2014194"/>
            <a:ext cx="10058400" cy="42063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66800" y="531495"/>
            <a:ext cx="10380980" cy="1371600"/>
          </a:xfrm>
        </p:spPr>
        <p:txBody>
          <a:bodyPr>
            <a:normAutofit fontScale="90000"/>
          </a:bodyPr>
          <a:lstStyle/>
          <a:p>
            <a:r>
              <a:rPr lang="fr-FR" i="1" dirty="0" smtClean="0">
                <a:solidFill>
                  <a:schemeClr val="tx1">
                    <a:lumMod val="75000"/>
                  </a:schemeClr>
                </a:solidFill>
              </a:rPr>
              <a:t>Diagramme </a:t>
            </a:r>
            <a:r>
              <a:rPr lang="fr-FR" i="1" dirty="0">
                <a:solidFill>
                  <a:schemeClr val="tx1">
                    <a:lumMod val="75000"/>
                  </a:schemeClr>
                </a:solidFill>
              </a:rPr>
              <a:t>de cas d’utilisation DCU</a:t>
            </a:r>
            <a:endParaRPr lang="fr-FR" dirty="0"/>
          </a:p>
        </p:txBody>
      </p:sp>
      <p:pic>
        <p:nvPicPr>
          <p:cNvPr id="4" name="Picture 22" descr="dcu"/>
          <p:cNvPicPr/>
          <p:nvPr/>
        </p:nvPicPr>
        <p:blipFill>
          <a:blip r:embed="rId1"/>
          <a:stretch>
            <a:fillRect/>
          </a:stretch>
        </p:blipFill>
        <p:spPr>
          <a:xfrm>
            <a:off x="1467485" y="1484630"/>
            <a:ext cx="9580245" cy="48501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Savon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0</TotalTime>
  <Words>2081</Words>
  <Application>WPS Presentation</Application>
  <PresentationFormat>Grand écran</PresentationFormat>
  <Paragraphs>139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Arial</vt:lpstr>
      <vt:lpstr>SimSun</vt:lpstr>
      <vt:lpstr>Wingdings</vt:lpstr>
      <vt:lpstr>Century Gothic</vt:lpstr>
      <vt:lpstr>Segoe Print</vt:lpstr>
      <vt:lpstr>Microsoft YaHei</vt:lpstr>
      <vt:lpstr>Arial Unicode MS</vt:lpstr>
      <vt:lpstr>Calibri</vt:lpstr>
      <vt:lpstr>Tahoma</vt:lpstr>
      <vt:lpstr>Savon</vt:lpstr>
      <vt:lpstr>Projet : base de données </vt:lpstr>
      <vt:lpstr>Elaboré par : TAKHTOUKH Abdelillah MAKHOUKHI Ayman JABRI Mohammed</vt:lpstr>
      <vt:lpstr>PLAN</vt:lpstr>
      <vt:lpstr>Présentation du projet </vt:lpstr>
      <vt:lpstr>Démarche:</vt:lpstr>
      <vt:lpstr>Outils:</vt:lpstr>
      <vt:lpstr>Conception :  modèle conceptuel de donnée(MCD)</vt:lpstr>
      <vt:lpstr>modèle logique de donnée(MLD)</vt:lpstr>
      <vt:lpstr>Diagramme de cas d’utilisation DCU</vt:lpstr>
      <vt:lpstr>Diagramme de séquence DSE</vt:lpstr>
      <vt:lpstr>TABLES:</vt:lpstr>
      <vt:lpstr>Exemples des enregistrements: </vt:lpstr>
      <vt:lpstr>Package PL\SQL: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Espace administrateur </vt:lpstr>
      <vt:lpstr>PowerPoint 演示文稿</vt:lpstr>
      <vt:lpstr>Publicité :</vt:lpstr>
      <vt:lpstr>PowerPoint 演示文稿</vt:lpstr>
      <vt:lpstr>Les affiches publicitaires : </vt:lpstr>
      <vt:lpstr>PowerPoint 演示文稿</vt:lpstr>
      <vt:lpstr>PowerPoint 演示文稿</vt:lpstr>
      <vt:lpstr>Conclusion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: base de données</dc:title>
  <dc:creator>Fuji</dc:creator>
  <cp:lastModifiedBy>Ayman</cp:lastModifiedBy>
  <cp:revision>109</cp:revision>
  <dcterms:created xsi:type="dcterms:W3CDTF">2019-12-31T14:13:00Z</dcterms:created>
  <dcterms:modified xsi:type="dcterms:W3CDTF">2020-01-01T21:42:43Z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1033-11.2.0.9107</vt:lpwstr>
  </property>
</Properties>
</file>

<file path=docProps/thumbnail.jpeg>
</file>